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61" r:id="rId6"/>
    <p:sldId id="280" r:id="rId7"/>
    <p:sldId id="262" r:id="rId8"/>
    <p:sldId id="304" r:id="rId9"/>
    <p:sldId id="281" r:id="rId10"/>
    <p:sldId id="293" r:id="rId11"/>
    <p:sldId id="282" r:id="rId12"/>
    <p:sldId id="264" r:id="rId13"/>
    <p:sldId id="263" r:id="rId14"/>
    <p:sldId id="405" r:id="rId15"/>
    <p:sldId id="406" r:id="rId16"/>
    <p:sldId id="305" r:id="rId17"/>
    <p:sldId id="265" r:id="rId18"/>
    <p:sldId id="266" r:id="rId19"/>
    <p:sldId id="278" r:id="rId2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9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BA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80" d="100"/>
          <a:sy n="80" d="100"/>
        </p:scale>
        <p:origin x="-804" y="-68"/>
      </p:cViewPr>
      <p:guideLst>
        <p:guide orient="horz" pos="161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CA1071-CD44-484B-976E-CE18AC9B94A6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725740-B29B-4F07-AC03-96AEC5F314D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25740-B29B-4F07-AC03-96AEC5F314D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1" y="1828802"/>
            <a:ext cx="7772400" cy="871538"/>
          </a:xfrm>
        </p:spPr>
        <p:txBody>
          <a:bodyPr/>
          <a:lstStyle>
            <a:lvl1pPr algn="ctr">
              <a:defRPr sz="5400">
                <a:solidFill>
                  <a:srgbClr val="3760AA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1" y="2686050"/>
            <a:ext cx="6400801" cy="51435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1992" y="91678"/>
            <a:ext cx="7144540" cy="251222"/>
          </a:xfrm>
        </p:spPr>
        <p:txBody>
          <a:bodyPr/>
          <a:lstStyle>
            <a:lvl1pPr>
              <a:defRPr>
                <a:sym typeface="Wingdings" panose="0500000000000000000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26" y="571502"/>
            <a:ext cx="8620125" cy="4286249"/>
          </a:xfrm>
        </p:spPr>
        <p:txBody>
          <a:bodyPr/>
          <a:lstStyle>
            <a:lvl1pPr>
              <a:defRPr>
                <a:solidFill>
                  <a:srgbClr val="3760AA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C1D21-184E-4872-8E14-DFA31FFEA7E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965" y="2114550"/>
            <a:ext cx="8229601" cy="857250"/>
          </a:xfrm>
        </p:spPr>
        <p:txBody>
          <a:bodyPr/>
          <a:lstStyle>
            <a:lvl1pPr algn="ctr">
              <a:defRPr sz="4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C1D21-184E-4872-8E14-DFA31FFEA7E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48279"/>
            <a:ext cx="8077200" cy="514350"/>
          </a:xfrm>
        </p:spPr>
        <p:txBody>
          <a:bodyPr rIns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609600"/>
            <a:ext cx="3968262" cy="4229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66139" y="609600"/>
            <a:ext cx="4263537" cy="2057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66138" y="2781300"/>
            <a:ext cx="4273062" cy="2057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24C1D21-184E-4872-8E14-DFA31FFEA7E6}" type="slidenum">
              <a:rPr lang="en-US" smtClean="0"/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790492" y="4923771"/>
            <a:ext cx="3594539" cy="323163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500" smtClean="0">
                <a:solidFill>
                  <a:schemeClr val="accent1">
                    <a:lumMod val="75000"/>
                  </a:schemeClr>
                </a:solidFill>
              </a:rPr>
              <a:t>Computer Graphics</a:t>
            </a:r>
            <a:endParaRPr lang="en-US" sz="1500" smtClean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6" name="TextBox 5"/>
          <p:cNvSpPr txBox="1"/>
          <p:nvPr/>
        </p:nvSpPr>
        <p:spPr>
          <a:xfrm>
            <a:off x="141802" y="4923770"/>
            <a:ext cx="4315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="1" smtClean="0">
                <a:solidFill>
                  <a:schemeClr val="accent1">
                    <a:lumMod val="75000"/>
                  </a:schemeClr>
                </a:solidFill>
              </a:rPr>
              <a:t>Computer Vision</a:t>
            </a:r>
            <a:endParaRPr lang="en-US" sz="1400" b="1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40414" y="4947419"/>
            <a:ext cx="956109" cy="219731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924C1D21-184E-4872-8E14-DFA31FFEA7E6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57662" y="91678"/>
            <a:ext cx="7144540" cy="2512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9551" y="514352"/>
            <a:ext cx="8696325" cy="4343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2948" y="48938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9212" y="4906832"/>
            <a:ext cx="400154" cy="2405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fld id="{924C1D21-184E-4872-8E14-DFA31FFEA7E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r" defTabSz="914400" rtl="0" eaLnBrk="1" latinLnBrk="0" hangingPunct="1">
        <a:spcBef>
          <a:spcPct val="0"/>
        </a:spcBef>
        <a:buNone/>
        <a:defRPr sz="3000" b="1" kern="1200">
          <a:solidFill>
            <a:srgbClr val="3760AA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5425" indent="-225425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b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1pPr>
      <a:lvl2pPr marL="688975" indent="-231775" algn="l" defTabSz="914400" rtl="0" eaLnBrk="1" latinLnBrk="0" hangingPunct="1">
        <a:spcBef>
          <a:spcPct val="20000"/>
        </a:spcBef>
        <a:buClr>
          <a:srgbClr val="C00000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0070C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FF000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jpeg"/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00150"/>
            <a:ext cx="7772400" cy="871538"/>
          </a:xfrm>
        </p:spPr>
        <p:txBody>
          <a:bodyPr/>
          <a:lstStyle/>
          <a:p>
            <a:r>
              <a:rPr lang="en-US" sz="3600" dirty="0" smtClean="0">
                <a:solidFill>
                  <a:srgbClr val="FF0000"/>
                </a:solidFill>
              </a:rPr>
              <a:t>BÁO CÁO </a:t>
            </a:r>
            <a:r>
              <a:rPr lang="vi-VN" altLang="en-US" sz="3600" dirty="0" smtClean="0">
                <a:solidFill>
                  <a:srgbClr val="FF0000"/>
                </a:solidFill>
              </a:rPr>
              <a:t>THỰC TẬP TỐT </a:t>
            </a:r>
            <a:r>
              <a:rPr lang="vi-VN" altLang="en-US" sz="3600" dirty="0" smtClean="0">
                <a:solidFill>
                  <a:srgbClr val="FF0000"/>
                </a:solidFill>
              </a:rPr>
              <a:t>NGHIỆP</a:t>
            </a:r>
            <a:endParaRPr lang="vi-VN" altLang="en-US" sz="3600" dirty="0" smtClean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14550"/>
            <a:ext cx="8077199" cy="514350"/>
          </a:xfrm>
        </p:spPr>
        <p:txBody>
          <a:bodyPr>
            <a:noAutofit/>
          </a:bodyPr>
          <a:lstStyle/>
          <a:p>
            <a:r>
              <a:rPr lang="vi-VN" altLang="en-US" sz="2400" cap="all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SUPPORT VÀ MÔ HÌNH MẠNG DỰ PHÒNG CHO DOANH NGHIỆP</a:t>
            </a:r>
            <a:endParaRPr lang="vi-VN" altLang="en-US" sz="2400" cap="all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76600" y="3181350"/>
            <a:ext cx="2799715" cy="922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charset="0"/>
                <a:cs typeface="Calibri" panose="020F0502020204030204" charset="0"/>
              </a:rPr>
              <a:t>Thực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charset="0"/>
                <a:cs typeface="Calibri" panose="020F0502020204030204" charset="0"/>
              </a:rPr>
              <a:t>hiện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charset="0"/>
                <a:cs typeface="Calibri" panose="020F0502020204030204" charset="0"/>
              </a:rPr>
              <a:t>:</a:t>
            </a:r>
            <a:r>
              <a:rPr lang="vi-V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charset="0"/>
                <a:cs typeface="Calibri" panose="020F0502020204030204" charset="0"/>
              </a:rPr>
              <a:t> Huỳnh Tuấn Kiệt</a:t>
            </a:r>
            <a:endPara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charset="0"/>
              <a:cs typeface="Calibri" panose="020F0502020204030204" charset="0"/>
            </a:endParaRPr>
          </a:p>
          <a:p>
            <a:pPr algn="l"/>
            <a:r>
              <a:rPr lang="vi-V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charset="0"/>
                <a:cs typeface="Calibri" panose="020F0502020204030204" charset="0"/>
                <a:sym typeface="+mn-ea"/>
              </a:rPr>
              <a:t>Lớp : </a:t>
            </a:r>
            <a:r>
              <a:rPr lang="vi-V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charset="0"/>
                <a:cs typeface="Calibri" panose="020F0502020204030204" charset="0"/>
                <a:sym typeface="+mn-ea"/>
              </a:rPr>
              <a:t>19IT5</a:t>
            </a:r>
            <a:endParaRPr lang="vi-VN" alt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algn="l"/>
            <a:r>
              <a:rPr lang="vi-V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charset="0"/>
                <a:cs typeface="Calibri" panose="020F0502020204030204" charset="0"/>
                <a:sym typeface="+mn-ea"/>
              </a:rPr>
              <a:t>Mã Sinh Viên : 19IT323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charset="0"/>
                <a:cs typeface="Calibri" panose="020F0502020204030204" charset="0"/>
              </a:rPr>
              <a:t>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vi-VN" altLang="en-US" sz="2000" cap="all" dirty="0" smtClean="0">
                <a:solidFill>
                  <a:schemeClr val="tx2"/>
                </a:solidFill>
                <a:sym typeface="+mn-ea"/>
              </a:rPr>
              <a:t>Mh MẠNG DỰ PHÒNG 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rgbClr val="FF0000"/>
                </a:solidFill>
              </a:rPr>
              <a:t>- </a:t>
            </a:r>
            <a:r>
              <a:rPr lang="vi-VN" altLang="en-US" sz="2000" dirty="0" smtClean="0">
                <a:solidFill>
                  <a:srgbClr val="FF0000"/>
                </a:solidFill>
              </a:rPr>
              <a:t>Yêu cầu</a:t>
            </a:r>
            <a:r>
              <a:rPr lang="en-US" sz="2000" dirty="0">
                <a:solidFill>
                  <a:srgbClr val="FF0000"/>
                </a:solidFill>
              </a:rPr>
              <a:t> : </a:t>
            </a:r>
            <a:r>
              <a:rPr lang="vi-VN" altLang="en-US" sz="2000" dirty="0" err="1">
                <a:solidFill>
                  <a:srgbClr val="FF0000"/>
                </a:solidFill>
              </a:rPr>
              <a:t>Cấu hình Vlan</a:t>
            </a:r>
            <a:endParaRPr lang="vi-VN" altLang="en-US" sz="2000" dirty="0" err="1">
              <a:solidFill>
                <a:srgbClr val="FF0000"/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76605" y="996950"/>
            <a:ext cx="7640955" cy="3343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188"/>
            <a:ext cx="8229600" cy="346472"/>
          </a:xfrm>
        </p:spPr>
        <p:txBody>
          <a:bodyPr/>
          <a:lstStyle/>
          <a:p>
            <a:pPr lvl="0"/>
            <a:r>
              <a:rPr lang="vi-VN" altLang="en-US" sz="2000" cap="all" dirty="0" smtClean="0">
                <a:solidFill>
                  <a:schemeClr val="tx2"/>
                </a:solidFill>
                <a:sym typeface="+mn-ea"/>
              </a:rPr>
              <a:t>Mh MẠNG DỰ PHÒNG </a:t>
            </a:r>
            <a:r>
              <a:rPr lang="en-US" sz="2000" dirty="0" smtClean="0">
                <a:sym typeface="+mn-ea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sym typeface="+mn-ea"/>
              </a:rPr>
              <a:t>- </a:t>
            </a:r>
            <a:r>
              <a:rPr lang="vi-VN" altLang="en-US" sz="2000" dirty="0" smtClean="0">
                <a:solidFill>
                  <a:srgbClr val="FF0000"/>
                </a:solidFill>
                <a:sym typeface="+mn-ea"/>
              </a:rPr>
              <a:t>Yêu cầu</a:t>
            </a:r>
            <a:r>
              <a:rPr lang="en-US" sz="2000" dirty="0">
                <a:solidFill>
                  <a:srgbClr val="FF0000"/>
                </a:solidFill>
                <a:sym typeface="+mn-ea"/>
              </a:rPr>
              <a:t> : </a:t>
            </a:r>
            <a:r>
              <a:rPr lang="vi-VN" altLang="en-US" sz="2000" dirty="0" err="1">
                <a:solidFill>
                  <a:srgbClr val="FF0000"/>
                </a:solidFill>
                <a:sym typeface="+mn-ea"/>
              </a:rPr>
              <a:t>Cấu hình Vlan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" name="Google Shape;635;p25"/>
          <p:cNvSpPr txBox="1"/>
          <p:nvPr/>
        </p:nvSpPr>
        <p:spPr>
          <a:xfrm>
            <a:off x="685800" y="971550"/>
            <a:ext cx="8341360" cy="2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p>
            <a:pPr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 panose="020B0604020202020204"/>
              <a:buNone/>
            </a:pPr>
            <a:r>
              <a:rPr lang="vi-VN" altLang="en-US" sz="1600">
                <a:solidFill>
                  <a:srgbClr val="7F7F7F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rPr>
              <a:t>- Cấu hình trunk cho link nối giữa các switch, chỉ cho phép các VLAN cần thiết đi qua, đổi native vlan lại </a:t>
            </a:r>
            <a:r>
              <a:rPr lang="en-US" sz="1600">
                <a:solidFill>
                  <a:srgbClr val="7F7F7F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rPr>
              <a:t>thành 999.</a:t>
            </a:r>
            <a:endParaRPr lang="en-US" sz="1600">
              <a:solidFill>
                <a:srgbClr val="7F7F7F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  <a:p>
            <a:pPr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 panose="020B0604020202020204"/>
              <a:buNone/>
            </a:pPr>
            <a:r>
              <a:rPr lang="vi-VN" altLang="en-US" sz="1600">
                <a:solidFill>
                  <a:srgbClr val="7F7F7F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rPr>
              <a:t>- Cấu hình cho hệ thống switch chạy giao thức RSTP</a:t>
            </a:r>
            <a:endParaRPr lang="vi-VN" altLang="en-US" sz="1600">
              <a:solidFill>
                <a:srgbClr val="7F7F7F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  <a:p>
            <a:pPr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 panose="020B0604020202020204"/>
              <a:buNone/>
            </a:pPr>
            <a:r>
              <a:rPr lang="vi-VN" altLang="en-US" sz="1600">
                <a:solidFill>
                  <a:srgbClr val="7F7F7F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rPr>
              <a:t>- Cấu hình để</a:t>
            </a:r>
            <a:endParaRPr lang="vi-VN" altLang="en-US" sz="1600">
              <a:solidFill>
                <a:srgbClr val="7F7F7F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  <a:p>
            <a:pPr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 panose="020B0604020202020204"/>
              <a:buNone/>
            </a:pPr>
            <a:r>
              <a:rPr lang="vi-VN" altLang="en-US" sz="1600">
                <a:solidFill>
                  <a:srgbClr val="7F7F7F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rPr>
              <a:t> SW-CORE-1 là root primary switch cho tất cả VLAN 10</a:t>
            </a:r>
            <a:endParaRPr lang="vi-VN" altLang="en-US" sz="1600">
              <a:solidFill>
                <a:srgbClr val="7F7F7F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  <a:p>
            <a:pPr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 panose="020B0604020202020204"/>
              <a:buNone/>
            </a:pPr>
            <a:r>
              <a:rPr lang="vi-VN" altLang="en-US" sz="1600">
                <a:solidFill>
                  <a:srgbClr val="7F7F7F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rPr>
              <a:t> SW-CORE-2 là root primary switch cho tất cả VLAN 20</a:t>
            </a:r>
            <a:endParaRPr lang="vi-VN" altLang="en-US" sz="1600">
              <a:solidFill>
                <a:srgbClr val="7F7F7F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vi-VN" altLang="en-US" sz="2000" cap="all" dirty="0" smtClean="0">
                <a:solidFill>
                  <a:schemeClr val="tx2"/>
                </a:solidFill>
                <a:sym typeface="+mn-ea"/>
              </a:rPr>
              <a:t>Mh MẠNG DỰ PHÒNG </a:t>
            </a:r>
            <a:r>
              <a:rPr lang="en-US" sz="2000" dirty="0" smtClean="0">
                <a:sym typeface="+mn-ea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sym typeface="+mn-ea"/>
              </a:rPr>
              <a:t>- </a:t>
            </a:r>
            <a:r>
              <a:rPr lang="vi-VN" altLang="en-US" sz="2000" dirty="0" smtClean="0">
                <a:solidFill>
                  <a:srgbClr val="FF0000"/>
                </a:solidFill>
                <a:sym typeface="+mn-ea"/>
              </a:rPr>
              <a:t>Yêu cầu</a:t>
            </a:r>
            <a:r>
              <a:rPr lang="en-US" sz="2000" dirty="0">
                <a:solidFill>
                  <a:srgbClr val="FF0000"/>
                </a:solidFill>
                <a:sym typeface="+mn-ea"/>
              </a:rPr>
              <a:t> : </a:t>
            </a:r>
            <a:r>
              <a:rPr lang="vi-VN" altLang="en-US" sz="2000" dirty="0" err="1">
                <a:solidFill>
                  <a:srgbClr val="FF0000"/>
                </a:solidFill>
                <a:sym typeface="+mn-ea"/>
              </a:rPr>
              <a:t>Đặt IP cho interface </a:t>
            </a:r>
            <a:endParaRPr lang="vi-VN" altLang="en-US" sz="2000" dirty="0" err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95170" y="843915"/>
            <a:ext cx="5309870" cy="3882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505" y="243840"/>
            <a:ext cx="7797165" cy="251460"/>
          </a:xfrm>
        </p:spPr>
        <p:txBody>
          <a:bodyPr/>
          <a:lstStyle/>
          <a:p>
            <a:pPr lvl="0">
              <a:lnSpc>
                <a:spcPct val="130000"/>
              </a:lnSpc>
            </a:pPr>
            <a:r>
              <a:rPr lang="vi-VN" altLang="en-US" sz="2000" cap="all" dirty="0" smtClean="0">
                <a:solidFill>
                  <a:schemeClr val="tx2"/>
                </a:solidFill>
                <a:sym typeface="+mn-ea"/>
              </a:rPr>
              <a:t>Mh MẠNG DỰ PHÒNG </a:t>
            </a:r>
            <a:r>
              <a:rPr lang="en-US" sz="2000" dirty="0" smtClean="0">
                <a:sym typeface="+mn-ea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sym typeface="+mn-ea"/>
              </a:rPr>
              <a:t>- </a:t>
            </a:r>
            <a:r>
              <a:rPr lang="vi-VN" altLang="en-US" sz="2000" dirty="0" smtClean="0">
                <a:solidFill>
                  <a:srgbClr val="FF0000"/>
                </a:solidFill>
                <a:sym typeface="+mn-ea"/>
              </a:rPr>
              <a:t>Yêu cầu</a:t>
            </a:r>
            <a:r>
              <a:rPr lang="en-US" sz="2000" dirty="0">
                <a:solidFill>
                  <a:srgbClr val="FF0000"/>
                </a:solidFill>
                <a:sym typeface="+mn-ea"/>
              </a:rPr>
              <a:t> : </a:t>
            </a:r>
            <a:r>
              <a:rPr lang="vi-VN" altLang="en-US" sz="2000" dirty="0" err="1">
                <a:solidFill>
                  <a:srgbClr val="FF0000"/>
                </a:solidFill>
                <a:sym typeface="+mn-ea"/>
              </a:rPr>
              <a:t>Cấu hình để 2 SW-CORE làm</a:t>
            </a:r>
            <a:br>
              <a:rPr lang="vi-VN" altLang="en-US" sz="2000" dirty="0" err="1">
                <a:solidFill>
                  <a:srgbClr val="FF0000"/>
                </a:solidFill>
                <a:sym typeface="+mn-ea"/>
              </a:rPr>
            </a:br>
            <a:r>
              <a:rPr lang="vi-VN" altLang="en-US" sz="2000" dirty="0" err="1">
                <a:solidFill>
                  <a:srgbClr val="FF0000"/>
                </a:solidFill>
                <a:sym typeface="+mn-ea"/>
              </a:rPr>
              <a:t> DHCP Server với 2 pool như sau :</a:t>
            </a:r>
            <a:endParaRPr lang="vi-VN" altLang="en-US" sz="2000" dirty="0" err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8600" y="819150"/>
            <a:ext cx="5500370" cy="2111375"/>
          </a:xfrm>
          <a:prstGeom prst="rect">
            <a:avLst/>
          </a:prstGeom>
        </p:spPr>
      </p:pic>
      <p:sp>
        <p:nvSpPr>
          <p:cNvPr id="10" name="Google Shape;635;p25"/>
          <p:cNvSpPr txBox="1"/>
          <p:nvPr/>
        </p:nvSpPr>
        <p:spPr>
          <a:xfrm>
            <a:off x="762000" y="2952750"/>
            <a:ext cx="8225155" cy="111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p>
            <a:pPr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 panose="020B0604020202020204"/>
              <a:buNone/>
            </a:pPr>
            <a:r>
              <a:rPr lang="vi-VN" altLang="en-US" sz="1600">
                <a:solidFill>
                  <a:srgbClr val="7F7F7F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rPr>
              <a:t>Giải pháp phải đảm bảo tính dự phòng, khi một trong các sự cố sau xảy ra, PC vẫn phải ra được Internet : </a:t>
            </a:r>
            <a:endParaRPr lang="vi-VN" altLang="en-US" sz="1600">
              <a:solidFill>
                <a:srgbClr val="7F7F7F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  <a:p>
            <a:pPr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 panose="020B0604020202020204"/>
              <a:buNone/>
            </a:pPr>
            <a:r>
              <a:rPr lang="vi-VN" altLang="en-US" sz="1600">
                <a:solidFill>
                  <a:srgbClr val="7F7F7F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rPr>
              <a:t>- Link giữa SW-CORE và RT-GW bị đứt </a:t>
            </a:r>
            <a:endParaRPr lang="vi-VN" altLang="en-US" sz="1600">
              <a:solidFill>
                <a:srgbClr val="7F7F7F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  <a:p>
            <a:pPr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 panose="020B0604020202020204"/>
              <a:buNone/>
            </a:pPr>
            <a:r>
              <a:rPr lang="vi-VN" altLang="en-US" sz="1600">
                <a:solidFill>
                  <a:srgbClr val="7F7F7F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rPr>
              <a:t>- RT-GW gặp sự cố mất nguồn </a:t>
            </a:r>
            <a:endParaRPr lang="vi-VN" altLang="en-US" sz="1600">
              <a:solidFill>
                <a:srgbClr val="7F7F7F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  <a:p>
            <a:pPr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 panose="020B0604020202020204"/>
              <a:buNone/>
            </a:pPr>
            <a:r>
              <a:rPr lang="vi-VN" altLang="en-US" sz="1600">
                <a:solidFill>
                  <a:srgbClr val="7F7F7F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rPr>
              <a:t>- Kết nối Internet của RT-GW bị đứt</a:t>
            </a:r>
            <a:endParaRPr lang="vi-VN" altLang="en-US" sz="1600">
              <a:solidFill>
                <a:srgbClr val="7F7F7F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  <a:p>
            <a:pPr marR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 panose="020B0604020202020204"/>
              <a:buNone/>
            </a:pPr>
            <a:endParaRPr lang="vi-VN" altLang="en-US" sz="1600">
              <a:solidFill>
                <a:srgbClr val="7F7F7F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965" y="91440"/>
            <a:ext cx="7698105" cy="251460"/>
          </a:xfrm>
        </p:spPr>
        <p:txBody>
          <a:bodyPr/>
          <a:lstStyle/>
          <a:p>
            <a:pPr lvl="0"/>
            <a:r>
              <a:rPr lang="vi-VN" altLang="en-US" sz="2000" cap="all" dirty="0" smtClean="0">
                <a:solidFill>
                  <a:schemeClr val="tx2"/>
                </a:solidFill>
                <a:sym typeface="+mn-ea"/>
              </a:rPr>
              <a:t>Mh MẠNG DỰ PHÒNG 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rgbClr val="FF0000"/>
                </a:solidFill>
              </a:rPr>
              <a:t>-</a:t>
            </a:r>
            <a:r>
              <a:rPr lang="vi-VN" altLang="en-US" sz="2000" dirty="0" smtClean="0">
                <a:solidFill>
                  <a:srgbClr val="FF0000"/>
                </a:solidFill>
              </a:rPr>
              <a:t> KẾT QUẢ</a:t>
            </a:r>
            <a:endParaRPr lang="vi-VN" altLang="en-US" sz="2000" dirty="0" smtClean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4205" y="960120"/>
            <a:ext cx="8214995" cy="3257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29;p21"/>
          <p:cNvSpPr/>
          <p:nvPr/>
        </p:nvSpPr>
        <p:spPr>
          <a:xfrm flipH="1">
            <a:off x="554990" y="4108603"/>
            <a:ext cx="7955280" cy="599896"/>
          </a:xfrm>
          <a:custGeom>
            <a:avLst/>
            <a:gdLst/>
            <a:ahLst/>
            <a:cxnLst/>
            <a:rect l="l" t="t" r="r" b="b"/>
            <a:pathLst>
              <a:path w="12630" h="856" extrusionOk="0">
                <a:moveTo>
                  <a:pt x="75" y="0"/>
                </a:moveTo>
                <a:lnTo>
                  <a:pt x="12555" y="0"/>
                </a:lnTo>
                <a:cubicBezTo>
                  <a:pt x="12597" y="0"/>
                  <a:pt x="12630" y="42"/>
                  <a:pt x="12630" y="93"/>
                </a:cubicBezTo>
                <a:lnTo>
                  <a:pt x="12630" y="762"/>
                </a:lnTo>
                <a:cubicBezTo>
                  <a:pt x="12630" y="814"/>
                  <a:pt x="12597" y="856"/>
                  <a:pt x="12555" y="856"/>
                </a:cubicBezTo>
                <a:lnTo>
                  <a:pt x="75" y="856"/>
                </a:lnTo>
                <a:cubicBezTo>
                  <a:pt x="34" y="856"/>
                  <a:pt x="0" y="814"/>
                  <a:pt x="0" y="762"/>
                </a:cubicBezTo>
                <a:lnTo>
                  <a:pt x="0" y="93"/>
                </a:lnTo>
                <a:cubicBezTo>
                  <a:pt x="0" y="42"/>
                  <a:pt x="34" y="0"/>
                  <a:pt x="75" y="0"/>
                </a:cubicBezTo>
                <a:close/>
              </a:path>
            </a:pathLst>
          </a:custGeom>
          <a:solidFill>
            <a:srgbClr val="DADADA"/>
          </a:solidFill>
          <a:ln w="9525" cap="flat" cmpd="sng">
            <a:solidFill>
              <a:srgbClr val="B4B4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</a:pPr>
            <a:endParaRPr sz="16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188"/>
            <a:ext cx="8229600" cy="346472"/>
          </a:xfrm>
        </p:spPr>
        <p:txBody>
          <a:bodyPr/>
          <a:lstStyle/>
          <a:p>
            <a:pPr lvl="0"/>
            <a:r>
              <a:rPr lang="vi-VN" altLang="en-US" sz="2000" dirty="0">
                <a:solidFill>
                  <a:srgbClr val="FF0000"/>
                </a:solidFill>
              </a:rPr>
              <a:t>KẾT QUẢ THỰC TẬP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endParaRPr lang="en-US" sz="2000" dirty="0">
              <a:solidFill>
                <a:srgbClr val="FF0000"/>
              </a:solidFill>
            </a:endParaRPr>
          </a:p>
        </p:txBody>
      </p:sp>
      <p:grpSp>
        <p:nvGrpSpPr>
          <p:cNvPr id="526" name="Google Shape;526;p21"/>
          <p:cNvGrpSpPr/>
          <p:nvPr/>
        </p:nvGrpSpPr>
        <p:grpSpPr>
          <a:xfrm flipH="1">
            <a:off x="580390" y="495300"/>
            <a:ext cx="7955280" cy="3463290"/>
            <a:chOff x="1276452" y="1747621"/>
            <a:chExt cx="10115551" cy="3959226"/>
          </a:xfrm>
        </p:grpSpPr>
        <p:sp>
          <p:nvSpPr>
            <p:cNvPr id="527" name="Google Shape;527;p21"/>
            <p:cNvSpPr/>
            <p:nvPr/>
          </p:nvSpPr>
          <p:spPr>
            <a:xfrm>
              <a:off x="1276452" y="2103221"/>
              <a:ext cx="10115551" cy="685800"/>
            </a:xfrm>
            <a:custGeom>
              <a:avLst/>
              <a:gdLst/>
              <a:ahLst/>
              <a:cxnLst/>
              <a:rect l="l" t="t" r="r" b="b"/>
              <a:pathLst>
                <a:path w="12630" h="856" extrusionOk="0">
                  <a:moveTo>
                    <a:pt x="75" y="0"/>
                  </a:moveTo>
                  <a:lnTo>
                    <a:pt x="12555" y="0"/>
                  </a:lnTo>
                  <a:cubicBezTo>
                    <a:pt x="12597" y="0"/>
                    <a:pt x="12630" y="43"/>
                    <a:pt x="12630" y="94"/>
                  </a:cubicBezTo>
                  <a:lnTo>
                    <a:pt x="12630" y="763"/>
                  </a:lnTo>
                  <a:cubicBezTo>
                    <a:pt x="12630" y="814"/>
                    <a:pt x="12597" y="856"/>
                    <a:pt x="12555" y="856"/>
                  </a:cubicBezTo>
                  <a:lnTo>
                    <a:pt x="75" y="856"/>
                  </a:lnTo>
                  <a:cubicBezTo>
                    <a:pt x="34" y="856"/>
                    <a:pt x="0" y="814"/>
                    <a:pt x="0" y="763"/>
                  </a:cubicBezTo>
                  <a:lnTo>
                    <a:pt x="0" y="94"/>
                  </a:lnTo>
                  <a:cubicBezTo>
                    <a:pt x="0" y="43"/>
                    <a:pt x="34" y="0"/>
                    <a:pt x="75" y="0"/>
                  </a:cubicBezTo>
                  <a:close/>
                </a:path>
              </a:pathLst>
            </a:custGeom>
            <a:solidFill>
              <a:srgbClr val="DADADA"/>
            </a:solidFill>
            <a:ln w="9525" cap="flat" cmpd="sng">
              <a:solidFill>
                <a:srgbClr val="B4B4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 panose="020B0604020202020204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8" name="Google Shape;528;p21"/>
            <p:cNvSpPr/>
            <p:nvPr/>
          </p:nvSpPr>
          <p:spPr>
            <a:xfrm>
              <a:off x="1276452" y="3411321"/>
              <a:ext cx="10115551" cy="685800"/>
            </a:xfrm>
            <a:custGeom>
              <a:avLst/>
              <a:gdLst/>
              <a:ahLst/>
              <a:cxnLst/>
              <a:rect l="l" t="t" r="r" b="b"/>
              <a:pathLst>
                <a:path w="12630" h="856" extrusionOk="0">
                  <a:moveTo>
                    <a:pt x="75" y="0"/>
                  </a:moveTo>
                  <a:lnTo>
                    <a:pt x="12555" y="0"/>
                  </a:lnTo>
                  <a:cubicBezTo>
                    <a:pt x="12597" y="0"/>
                    <a:pt x="12630" y="42"/>
                    <a:pt x="12630" y="94"/>
                  </a:cubicBezTo>
                  <a:lnTo>
                    <a:pt x="12630" y="763"/>
                  </a:lnTo>
                  <a:cubicBezTo>
                    <a:pt x="12630" y="814"/>
                    <a:pt x="12597" y="856"/>
                    <a:pt x="12555" y="856"/>
                  </a:cubicBezTo>
                  <a:lnTo>
                    <a:pt x="75" y="856"/>
                  </a:lnTo>
                  <a:cubicBezTo>
                    <a:pt x="34" y="856"/>
                    <a:pt x="0" y="814"/>
                    <a:pt x="0" y="763"/>
                  </a:cubicBezTo>
                  <a:lnTo>
                    <a:pt x="0" y="94"/>
                  </a:lnTo>
                  <a:cubicBezTo>
                    <a:pt x="0" y="42"/>
                    <a:pt x="34" y="0"/>
                    <a:pt x="75" y="0"/>
                  </a:cubicBezTo>
                  <a:close/>
                </a:path>
              </a:pathLst>
            </a:custGeom>
            <a:solidFill>
              <a:srgbClr val="DADADA"/>
            </a:solidFill>
            <a:ln w="9525" cap="flat" cmpd="sng">
              <a:solidFill>
                <a:srgbClr val="B4B4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 panose="020B0604020202020204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9" name="Google Shape;529;p21"/>
            <p:cNvSpPr/>
            <p:nvPr/>
          </p:nvSpPr>
          <p:spPr>
            <a:xfrm>
              <a:off x="1276452" y="4663859"/>
              <a:ext cx="10115551" cy="685800"/>
            </a:xfrm>
            <a:custGeom>
              <a:avLst/>
              <a:gdLst/>
              <a:ahLst/>
              <a:cxnLst/>
              <a:rect l="l" t="t" r="r" b="b"/>
              <a:pathLst>
                <a:path w="12630" h="856" extrusionOk="0">
                  <a:moveTo>
                    <a:pt x="75" y="0"/>
                  </a:moveTo>
                  <a:lnTo>
                    <a:pt x="12555" y="0"/>
                  </a:lnTo>
                  <a:cubicBezTo>
                    <a:pt x="12597" y="0"/>
                    <a:pt x="12630" y="42"/>
                    <a:pt x="12630" y="93"/>
                  </a:cubicBezTo>
                  <a:lnTo>
                    <a:pt x="12630" y="762"/>
                  </a:lnTo>
                  <a:cubicBezTo>
                    <a:pt x="12630" y="814"/>
                    <a:pt x="12597" y="856"/>
                    <a:pt x="12555" y="856"/>
                  </a:cubicBezTo>
                  <a:lnTo>
                    <a:pt x="75" y="856"/>
                  </a:lnTo>
                  <a:cubicBezTo>
                    <a:pt x="34" y="856"/>
                    <a:pt x="0" y="814"/>
                    <a:pt x="0" y="762"/>
                  </a:cubicBezTo>
                  <a:lnTo>
                    <a:pt x="0" y="93"/>
                  </a:lnTo>
                  <a:cubicBezTo>
                    <a:pt x="0" y="42"/>
                    <a:pt x="34" y="0"/>
                    <a:pt x="75" y="0"/>
                  </a:cubicBezTo>
                  <a:close/>
                </a:path>
              </a:pathLst>
            </a:custGeom>
            <a:solidFill>
              <a:srgbClr val="DADADA"/>
            </a:solidFill>
            <a:ln w="9525" cap="flat" cmpd="sng">
              <a:solidFill>
                <a:srgbClr val="B4B4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 panose="020B0604020202020204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30" name="Google Shape;530;p21"/>
            <p:cNvSpPr/>
            <p:nvPr/>
          </p:nvSpPr>
          <p:spPr>
            <a:xfrm>
              <a:off x="1987652" y="1747621"/>
              <a:ext cx="1868488" cy="1455738"/>
            </a:xfrm>
            <a:custGeom>
              <a:avLst/>
              <a:gdLst/>
              <a:ahLst/>
              <a:cxnLst/>
              <a:rect l="l" t="t" r="r" b="b"/>
              <a:pathLst>
                <a:path w="2333" h="1818" extrusionOk="0">
                  <a:moveTo>
                    <a:pt x="2333" y="0"/>
                  </a:moveTo>
                  <a:lnTo>
                    <a:pt x="2333" y="1364"/>
                  </a:lnTo>
                  <a:lnTo>
                    <a:pt x="1166" y="1818"/>
                  </a:lnTo>
                  <a:lnTo>
                    <a:pt x="0" y="1364"/>
                  </a:lnTo>
                  <a:lnTo>
                    <a:pt x="0" y="0"/>
                  </a:lnTo>
                  <a:lnTo>
                    <a:pt x="2333" y="0"/>
                  </a:lnTo>
                  <a:close/>
                  <a:moveTo>
                    <a:pt x="1166" y="0"/>
                  </a:moveTo>
                </a:path>
              </a:pathLst>
            </a:custGeom>
            <a:solidFill>
              <a:srgbClr val="46BA9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 panose="020B0604020202020204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31" name="Google Shape;531;p21"/>
            <p:cNvSpPr/>
            <p:nvPr/>
          </p:nvSpPr>
          <p:spPr>
            <a:xfrm>
              <a:off x="1987652" y="3044609"/>
              <a:ext cx="1868488" cy="1420813"/>
            </a:xfrm>
            <a:custGeom>
              <a:avLst/>
              <a:gdLst/>
              <a:ahLst/>
              <a:cxnLst/>
              <a:rect l="l" t="t" r="r" b="b"/>
              <a:pathLst>
                <a:path w="2333" h="1775" extrusionOk="0">
                  <a:moveTo>
                    <a:pt x="2333" y="0"/>
                  </a:moveTo>
                  <a:lnTo>
                    <a:pt x="2333" y="1331"/>
                  </a:lnTo>
                  <a:lnTo>
                    <a:pt x="1166" y="1775"/>
                  </a:lnTo>
                  <a:lnTo>
                    <a:pt x="0" y="1331"/>
                  </a:lnTo>
                  <a:lnTo>
                    <a:pt x="0" y="0"/>
                  </a:lnTo>
                  <a:lnTo>
                    <a:pt x="1166" y="444"/>
                  </a:lnTo>
                  <a:lnTo>
                    <a:pt x="2333" y="0"/>
                  </a:lnTo>
                  <a:close/>
                  <a:moveTo>
                    <a:pt x="1750" y="222"/>
                  </a:moveTo>
                </a:path>
              </a:pathLst>
            </a:custGeom>
            <a:solidFill>
              <a:srgbClr val="46BA9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 panose="020B0604020202020204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32" name="Google Shape;532;p21"/>
            <p:cNvSpPr/>
            <p:nvPr/>
          </p:nvSpPr>
          <p:spPr>
            <a:xfrm>
              <a:off x="1987652" y="4286034"/>
              <a:ext cx="1868488" cy="1420813"/>
            </a:xfrm>
            <a:custGeom>
              <a:avLst/>
              <a:gdLst/>
              <a:ahLst/>
              <a:cxnLst/>
              <a:rect l="l" t="t" r="r" b="b"/>
              <a:pathLst>
                <a:path w="2333" h="1775" extrusionOk="0">
                  <a:moveTo>
                    <a:pt x="2333" y="0"/>
                  </a:moveTo>
                  <a:lnTo>
                    <a:pt x="2333" y="1331"/>
                  </a:lnTo>
                  <a:lnTo>
                    <a:pt x="1166" y="1775"/>
                  </a:lnTo>
                  <a:lnTo>
                    <a:pt x="0" y="1331"/>
                  </a:lnTo>
                  <a:lnTo>
                    <a:pt x="0" y="0"/>
                  </a:lnTo>
                  <a:lnTo>
                    <a:pt x="1166" y="444"/>
                  </a:lnTo>
                  <a:lnTo>
                    <a:pt x="2333" y="0"/>
                  </a:lnTo>
                  <a:close/>
                  <a:moveTo>
                    <a:pt x="1750" y="222"/>
                  </a:moveTo>
                </a:path>
              </a:pathLst>
            </a:custGeom>
            <a:solidFill>
              <a:srgbClr val="46BA9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 panose="020B0604020202020204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33" name="Google Shape;533;p21"/>
            <p:cNvSpPr txBox="1"/>
            <p:nvPr/>
          </p:nvSpPr>
          <p:spPr>
            <a:xfrm>
              <a:off x="4136451" y="2203625"/>
              <a:ext cx="7057286" cy="560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YaHei" panose="020B0503020204020204" charset="-122"/>
                <a:buNone/>
              </a:pPr>
              <a:r>
                <a:rPr lang="vi-VN" altLang="en-US" sz="1300" b="0" i="0" u="none" strike="noStrike" cap="none">
                  <a:solidFill>
                    <a:srgbClr val="7F7F7F"/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Microsoft YaHei" panose="020B0503020204020204" charset="-122"/>
                </a:rPr>
                <a:t>Là c</a:t>
              </a:r>
              <a:r>
                <a:rPr lang="en-US" sz="1300" b="0" i="0" u="none" strike="noStrike" cap="none">
                  <a:solidFill>
                    <a:srgbClr val="7F7F7F"/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Microsoft YaHei" panose="020B0503020204020204" charset="-122"/>
                </a:rPr>
                <a:t>ơ hội tốt để học hỏi và phát triển kỹ năng như giải quyết nhiều vấn đề khác nhau</a:t>
              </a:r>
              <a:endParaRPr lang="en-US" sz="1300" b="0" i="0" u="none" strike="noStrike" cap="none">
                <a:solidFill>
                  <a:srgbClr val="7F7F7F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endParaRPr>
            </a:p>
          </p:txBody>
        </p:sp>
        <p:sp>
          <p:nvSpPr>
            <p:cNvPr id="534" name="Google Shape;534;p21"/>
            <p:cNvSpPr txBox="1"/>
            <p:nvPr/>
          </p:nvSpPr>
          <p:spPr>
            <a:xfrm>
              <a:off x="2139160" y="2230677"/>
              <a:ext cx="1565472" cy="3840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Microsoft YaHei" panose="020B0503020204020204" charset="-122"/>
                <a:buNone/>
              </a:pPr>
              <a:r>
                <a:rPr lang="en-US" sz="1600" b="0" i="0" u="none" strike="noStrike" cap="none">
                  <a:solidFill>
                    <a:srgbClr val="FFFFFF"/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Microsoft YaHei" panose="020B0503020204020204" charset="-122"/>
                </a:rPr>
                <a:t>Học hỏi</a:t>
              </a:r>
              <a:endParaRPr lang="en-US" sz="1600" b="0" i="0" u="none" strike="noStrike" cap="none">
                <a:solidFill>
                  <a:srgbClr val="FFFFFF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endParaRPr>
            </a:p>
          </p:txBody>
        </p:sp>
        <p:sp>
          <p:nvSpPr>
            <p:cNvPr id="535" name="Google Shape;535;p21"/>
            <p:cNvSpPr txBox="1"/>
            <p:nvPr/>
          </p:nvSpPr>
          <p:spPr>
            <a:xfrm>
              <a:off x="1921818" y="3414015"/>
              <a:ext cx="2083794" cy="6656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altLang="en-US" sz="1600">
                  <a:solidFill>
                    <a:srgbClr val="FFFFFF"/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Microsoft YaHei" panose="020B0503020204020204" charset="-122"/>
                </a:rPr>
                <a:t>Cách giải quyết vấn đề</a:t>
              </a:r>
              <a:endParaRPr lang="vi-VN" altLang="en-US" sz="1600">
                <a:solidFill>
                  <a:srgbClr val="FFFFFF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endParaRPr>
            </a:p>
          </p:txBody>
        </p:sp>
        <p:sp>
          <p:nvSpPr>
            <p:cNvPr id="536" name="Google Shape;536;p21"/>
            <p:cNvSpPr txBox="1"/>
            <p:nvPr/>
          </p:nvSpPr>
          <p:spPr>
            <a:xfrm>
              <a:off x="1921593" y="4837182"/>
              <a:ext cx="2081569" cy="3840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altLang="en-US" sz="1600">
                  <a:solidFill>
                    <a:srgbClr val="FFFFFF"/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Microsoft YaHei" panose="020B0503020204020204" charset="-122"/>
                </a:rPr>
                <a:t>Giao tiếp</a:t>
              </a:r>
              <a:endParaRPr lang="en-US" sz="1600">
                <a:solidFill>
                  <a:srgbClr val="FFFFFF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endParaRPr>
            </a:p>
          </p:txBody>
        </p:sp>
        <p:sp>
          <p:nvSpPr>
            <p:cNvPr id="537" name="Google Shape;537;p21"/>
            <p:cNvSpPr txBox="1"/>
            <p:nvPr/>
          </p:nvSpPr>
          <p:spPr>
            <a:xfrm>
              <a:off x="4280696" y="3446788"/>
              <a:ext cx="6912768" cy="560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YaHei" panose="020B0503020204020204" charset="-122"/>
                <a:buNone/>
              </a:pPr>
              <a:r>
                <a:rPr lang="vi-VN" altLang="en-US" sz="1300" b="0" i="0" u="none" strike="noStrike" cap="none">
                  <a:solidFill>
                    <a:srgbClr val="7F7F7F"/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Microsoft YaHei" panose="020B0503020204020204" charset="-122"/>
                </a:rPr>
                <a:t>Đ</a:t>
              </a:r>
              <a:r>
                <a:rPr lang="en-US" sz="1300" b="0" i="0" u="none" strike="noStrike" cap="none">
                  <a:solidFill>
                    <a:srgbClr val="7F7F7F"/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Microsoft YaHei" panose="020B0503020204020204" charset="-122"/>
                </a:rPr>
                <a:t>ối mặt với áp lực từ việc xử lý sự cố nhanh chóng và hiệu quả</a:t>
              </a:r>
              <a:r>
                <a:rPr lang="vi-VN" altLang="en-US" sz="1300" b="0" i="0" u="none" strike="noStrike" cap="none">
                  <a:solidFill>
                    <a:srgbClr val="7F7F7F"/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Microsoft YaHei" panose="020B0503020204020204" charset="-122"/>
                </a:rPr>
                <a:t> - giúp</a:t>
              </a:r>
              <a:r>
                <a:rPr lang="en-US" sz="1300" b="0" i="0" u="none" strike="noStrike" cap="none">
                  <a:solidFill>
                    <a:srgbClr val="7F7F7F"/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Microsoft YaHei" panose="020B0503020204020204" charset="-122"/>
                </a:rPr>
                <a:t> phát triển khả năng giải quyết vấn đề</a:t>
              </a:r>
              <a:endParaRPr lang="en-US" sz="1300" b="0" i="0" u="none" strike="noStrike" cap="none">
                <a:solidFill>
                  <a:srgbClr val="7F7F7F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endParaRPr>
            </a:p>
          </p:txBody>
        </p:sp>
        <p:sp>
          <p:nvSpPr>
            <p:cNvPr id="538" name="Google Shape;538;p21"/>
            <p:cNvSpPr txBox="1"/>
            <p:nvPr/>
          </p:nvSpPr>
          <p:spPr>
            <a:xfrm>
              <a:off x="4280696" y="4702382"/>
              <a:ext cx="6912768" cy="560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icrosoft YaHei" panose="020B0503020204020204" charset="-122"/>
                <a:buNone/>
              </a:pPr>
              <a:r>
                <a:rPr lang="vi-VN" altLang="en-US" sz="1300">
                  <a:solidFill>
                    <a:srgbClr val="7F7F7F"/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Microsoft YaHei" panose="020B0503020204020204" charset="-122"/>
                </a:rPr>
                <a:t>L</a:t>
              </a:r>
              <a:r>
                <a:rPr lang="en-US" sz="1300">
                  <a:solidFill>
                    <a:srgbClr val="7F7F7F"/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Microsoft YaHei" panose="020B0503020204020204" charset="-122"/>
                </a:rPr>
                <a:t>àm việc với các bộ phận khác nhau và môi trường hòa đồng</a:t>
              </a:r>
              <a:r>
                <a:rPr lang="vi-VN" altLang="en-US" sz="1300">
                  <a:solidFill>
                    <a:srgbClr val="7F7F7F"/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Microsoft YaHei" panose="020B0503020204020204" charset="-122"/>
                </a:rPr>
                <a:t> </a:t>
              </a:r>
              <a:r>
                <a:rPr lang="en-US" sz="1300">
                  <a:solidFill>
                    <a:srgbClr val="7F7F7F"/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Microsoft YaHei" panose="020B0503020204020204" charset="-122"/>
                </a:rPr>
                <a:t>nâng cao được kỹ năng phối hợp và giao tiếp cho bản thân.</a:t>
              </a:r>
              <a:endParaRPr lang="en-US" sz="1300" b="0" i="0" u="none" strike="noStrike" cap="none">
                <a:solidFill>
                  <a:srgbClr val="7F7F7F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endParaRPr>
            </a:p>
          </p:txBody>
        </p:sp>
        <p:sp>
          <p:nvSpPr>
            <p:cNvPr id="539" name="Google Shape;539;p21"/>
            <p:cNvSpPr txBox="1"/>
            <p:nvPr/>
          </p:nvSpPr>
          <p:spPr>
            <a:xfrm>
              <a:off x="1328368" y="2107314"/>
              <a:ext cx="605426" cy="7360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3600"/>
                <a:buFont typeface="Microsoft YaHei" panose="020B0503020204020204" charset="-122"/>
                <a:buNone/>
              </a:pPr>
              <a:r>
                <a:rPr lang="en-US" sz="3600" b="0" i="0" u="none" strike="noStrike" cap="none">
                  <a:solidFill>
                    <a:srgbClr val="7F7F7F"/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Microsoft YaHei" panose="020B0503020204020204" charset="-122"/>
                </a:rPr>
                <a:t>1</a:t>
              </a:r>
              <a:endParaRPr lang="en-US" sz="3600" b="0" i="0" u="none" strike="noStrike" cap="none">
                <a:solidFill>
                  <a:srgbClr val="7F7F7F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endParaRPr>
            </a:p>
          </p:txBody>
        </p:sp>
        <p:sp>
          <p:nvSpPr>
            <p:cNvPr id="540" name="Google Shape;540;p21"/>
            <p:cNvSpPr txBox="1"/>
            <p:nvPr/>
          </p:nvSpPr>
          <p:spPr>
            <a:xfrm>
              <a:off x="1328368" y="3431147"/>
              <a:ext cx="605426" cy="7360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3600"/>
                <a:buFont typeface="Microsoft YaHei" panose="020B0503020204020204" charset="-122"/>
                <a:buNone/>
              </a:pPr>
              <a:r>
                <a:rPr lang="en-US" sz="3600" b="0" i="0" u="none" strike="noStrike" cap="none">
                  <a:solidFill>
                    <a:srgbClr val="7F7F7F"/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Microsoft YaHei" panose="020B0503020204020204" charset="-122"/>
                </a:rPr>
                <a:t>2</a:t>
              </a:r>
              <a:endParaRPr lang="en-US" sz="3600" b="0" i="0" u="none" strike="noStrike" cap="none">
                <a:solidFill>
                  <a:srgbClr val="7F7F7F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endParaRPr>
            </a:p>
          </p:txBody>
        </p:sp>
        <p:sp>
          <p:nvSpPr>
            <p:cNvPr id="541" name="Google Shape;541;p21"/>
            <p:cNvSpPr txBox="1"/>
            <p:nvPr/>
          </p:nvSpPr>
          <p:spPr>
            <a:xfrm>
              <a:off x="1328368" y="4686741"/>
              <a:ext cx="605426" cy="7360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3600"/>
                <a:buFont typeface="Microsoft YaHei" panose="020B0503020204020204" charset="-122"/>
                <a:buNone/>
              </a:pPr>
              <a:r>
                <a:rPr lang="en-US" sz="3600" b="0" i="0" u="none" strike="noStrike" cap="none">
                  <a:solidFill>
                    <a:srgbClr val="7F7F7F"/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Microsoft YaHei" panose="020B0503020204020204" charset="-122"/>
                </a:rPr>
                <a:t>3</a:t>
              </a:r>
              <a:endParaRPr lang="en-US" sz="3600" b="0" i="0" u="none" strike="noStrike" cap="none">
                <a:solidFill>
                  <a:srgbClr val="7F7F7F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endParaRPr>
            </a:p>
          </p:txBody>
        </p:sp>
      </p:grpSp>
      <p:sp>
        <p:nvSpPr>
          <p:cNvPr id="6" name="Google Shape;532;p21"/>
          <p:cNvSpPr/>
          <p:nvPr/>
        </p:nvSpPr>
        <p:spPr>
          <a:xfrm flipH="1">
            <a:off x="6506899" y="3807314"/>
            <a:ext cx="1469455" cy="1242841"/>
          </a:xfrm>
          <a:custGeom>
            <a:avLst/>
            <a:gdLst/>
            <a:ahLst/>
            <a:cxnLst/>
            <a:rect l="l" t="t" r="r" b="b"/>
            <a:pathLst>
              <a:path w="2333" h="1775" extrusionOk="0">
                <a:moveTo>
                  <a:pt x="2333" y="0"/>
                </a:moveTo>
                <a:lnTo>
                  <a:pt x="2333" y="1331"/>
                </a:lnTo>
                <a:lnTo>
                  <a:pt x="1166" y="1775"/>
                </a:lnTo>
                <a:lnTo>
                  <a:pt x="0" y="1331"/>
                </a:lnTo>
                <a:lnTo>
                  <a:pt x="0" y="0"/>
                </a:lnTo>
                <a:lnTo>
                  <a:pt x="1166" y="444"/>
                </a:lnTo>
                <a:lnTo>
                  <a:pt x="2333" y="0"/>
                </a:lnTo>
                <a:close/>
                <a:moveTo>
                  <a:pt x="1750" y="222"/>
                </a:moveTo>
              </a:path>
            </a:pathLst>
          </a:custGeom>
          <a:solidFill>
            <a:srgbClr val="46BA9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</a:pPr>
            <a:endParaRPr sz="16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" name="Google Shape;536;p21"/>
          <p:cNvSpPr txBox="1"/>
          <p:nvPr/>
        </p:nvSpPr>
        <p:spPr>
          <a:xfrm flipH="1">
            <a:off x="6338570" y="4184015"/>
            <a:ext cx="1910080" cy="58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US" sz="1600">
                <a:solidFill>
                  <a:srgbClr val="FFFFFF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rPr>
              <a:t>Kinh nghiệm thực tế</a:t>
            </a:r>
            <a:endParaRPr lang="vi-VN" altLang="en-US" sz="1600">
              <a:solidFill>
                <a:srgbClr val="FFFFFF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</p:txBody>
      </p:sp>
      <p:sp>
        <p:nvSpPr>
          <p:cNvPr id="9" name="Google Shape;541;p21"/>
          <p:cNvSpPr txBox="1"/>
          <p:nvPr/>
        </p:nvSpPr>
        <p:spPr>
          <a:xfrm flipH="1">
            <a:off x="7993310" y="4052418"/>
            <a:ext cx="476132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Microsoft YaHei" panose="020B0503020204020204" charset="-122"/>
              <a:buNone/>
            </a:pPr>
            <a:r>
              <a:rPr lang="vi-VN" altLang="en-US" sz="3600" b="0" i="0" u="none" strike="noStrike" cap="none">
                <a:solidFill>
                  <a:srgbClr val="7F7F7F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rPr>
              <a:t>4</a:t>
            </a:r>
            <a:endParaRPr lang="vi-VN" altLang="en-US" sz="3600" b="0" i="0" u="none" strike="noStrike" cap="none">
              <a:solidFill>
                <a:srgbClr val="7F7F7F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</p:txBody>
      </p:sp>
      <p:sp>
        <p:nvSpPr>
          <p:cNvPr id="10" name="Google Shape;538;p21"/>
          <p:cNvSpPr txBox="1"/>
          <p:nvPr/>
        </p:nvSpPr>
        <p:spPr>
          <a:xfrm flipH="1">
            <a:off x="787329" y="4142300"/>
            <a:ext cx="5436481" cy="490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Microsoft YaHei" panose="020B0503020204020204" charset="-122"/>
              <a:buNone/>
            </a:pPr>
            <a:r>
              <a:rPr lang="vi-VN" sz="1300" b="0" i="0" u="none" strike="noStrike" cap="none">
                <a:solidFill>
                  <a:srgbClr val="7F7F7F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rPr>
              <a:t>Á</a:t>
            </a:r>
            <a:r>
              <a:rPr sz="1300" b="0" i="0" u="none" strike="noStrike" cap="none">
                <a:solidFill>
                  <a:srgbClr val="7F7F7F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rPr>
              <a:t>p dụng kiến thức học được từ trường học vào thực tế và tìm hiểu thêm về cách làm việc trong ngành công nghệ thông tin.</a:t>
            </a:r>
            <a:endParaRPr sz="1300" b="0" i="0" u="none" strike="noStrike" cap="none">
              <a:solidFill>
                <a:srgbClr val="7F7F7F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vi-VN" altLang="en-US" sz="2000" dirty="0">
                <a:solidFill>
                  <a:srgbClr val="FF0000"/>
                </a:solidFill>
                <a:sym typeface="+mn-ea"/>
              </a:rPr>
              <a:t>ĐỀ XUẤT</a:t>
            </a:r>
            <a:endParaRPr lang="vi-VN" altLang="en-US" sz="2000" dirty="0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324" name="Google Shape;324;p12"/>
          <p:cNvCxnSpPr/>
          <p:nvPr/>
        </p:nvCxnSpPr>
        <p:spPr>
          <a:xfrm>
            <a:off x="2258436" y="831402"/>
            <a:ext cx="0" cy="3426885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334" name="Google Shape;334;p12"/>
          <p:cNvSpPr/>
          <p:nvPr/>
        </p:nvSpPr>
        <p:spPr>
          <a:xfrm>
            <a:off x="2774907" y="1003575"/>
            <a:ext cx="576622" cy="576785"/>
          </a:xfrm>
          <a:prstGeom prst="ellipse">
            <a:avLst/>
          </a:prstGeom>
          <a:solidFill>
            <a:srgbClr val="46BA9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</a:t>
            </a: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35" name="Google Shape;335;p12"/>
          <p:cNvCxnSpPr/>
          <p:nvPr/>
        </p:nvCxnSpPr>
        <p:spPr>
          <a:xfrm>
            <a:off x="3339345" y="1270307"/>
            <a:ext cx="1007039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miter lim="800000"/>
            <a:headEnd type="none" w="sm" len="sm"/>
            <a:tailEnd type="oval" w="sm" len="sm"/>
          </a:ln>
        </p:spPr>
      </p:cxnSp>
      <p:sp>
        <p:nvSpPr>
          <p:cNvPr id="336" name="Google Shape;336;p12"/>
          <p:cNvSpPr txBox="1"/>
          <p:nvPr/>
        </p:nvSpPr>
        <p:spPr>
          <a:xfrm>
            <a:off x="4368886" y="1049719"/>
            <a:ext cx="3374030" cy="796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Microsoft YaHei" panose="020B0503020204020204" charset="-122"/>
              <a:buNone/>
            </a:pPr>
            <a:r>
              <a:rPr lang="en-US" sz="1400">
                <a:solidFill>
                  <a:srgbClr val="7F7F7F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rPr>
              <a:t>Cần lập kế hoạch đào tạo chi tiết nhằm giúp người thực tập hiểu rõ hơn về hệ thống và quy trình của resort.</a:t>
            </a:r>
            <a:endParaRPr lang="en-US" sz="1400">
              <a:solidFill>
                <a:srgbClr val="7F7F7F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</p:txBody>
      </p:sp>
      <p:sp>
        <p:nvSpPr>
          <p:cNvPr id="337" name="Google Shape;337;p12"/>
          <p:cNvSpPr/>
          <p:nvPr/>
        </p:nvSpPr>
        <p:spPr>
          <a:xfrm>
            <a:off x="2774908" y="2227627"/>
            <a:ext cx="576622" cy="576785"/>
          </a:xfrm>
          <a:prstGeom prst="ellipse">
            <a:avLst/>
          </a:prstGeom>
          <a:solidFill>
            <a:srgbClr val="46BA9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</a:t>
            </a: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38" name="Google Shape;338;p12"/>
          <p:cNvCxnSpPr/>
          <p:nvPr/>
        </p:nvCxnSpPr>
        <p:spPr>
          <a:xfrm>
            <a:off x="3339346" y="2494359"/>
            <a:ext cx="1007039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miter lim="800000"/>
            <a:headEnd type="none" w="sm" len="sm"/>
            <a:tailEnd type="oval" w="sm" len="sm"/>
          </a:ln>
        </p:spPr>
      </p:cxnSp>
      <p:sp>
        <p:nvSpPr>
          <p:cNvPr id="339" name="Google Shape;339;p12"/>
          <p:cNvSpPr txBox="1"/>
          <p:nvPr/>
        </p:nvSpPr>
        <p:spPr>
          <a:xfrm>
            <a:off x="4368887" y="2273771"/>
            <a:ext cx="3374030" cy="796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Microsoft YaHei" panose="020B0503020204020204" charset="-122"/>
              <a:buNone/>
            </a:pPr>
            <a:r>
              <a:rPr lang="en-US" sz="1400">
                <a:solidFill>
                  <a:srgbClr val="7F7F7F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rPr>
              <a:t>Cần cải thiện</a:t>
            </a:r>
            <a:r>
              <a:rPr lang="vi-VN" altLang="en-US" sz="1400">
                <a:solidFill>
                  <a:srgbClr val="7F7F7F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rPr>
              <a:t> trang thiết</a:t>
            </a:r>
            <a:r>
              <a:rPr lang="en-US" sz="1400">
                <a:solidFill>
                  <a:srgbClr val="7F7F7F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rPr>
              <a:t> thiết bị</a:t>
            </a:r>
            <a:r>
              <a:rPr lang="vi-VN" altLang="en-US" sz="1400">
                <a:solidFill>
                  <a:srgbClr val="7F7F7F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rPr>
              <a:t>, đường </a:t>
            </a:r>
            <a:r>
              <a:rPr lang="vi-VN" altLang="en-US" sz="1400">
                <a:solidFill>
                  <a:srgbClr val="7F7F7F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rPr>
              <a:t>dây,...</a:t>
            </a:r>
            <a:endParaRPr lang="vi-VN" altLang="en-US" sz="1400">
              <a:solidFill>
                <a:srgbClr val="7F7F7F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</p:txBody>
      </p:sp>
      <p:sp>
        <p:nvSpPr>
          <p:cNvPr id="340" name="Google Shape;340;p12"/>
          <p:cNvSpPr/>
          <p:nvPr/>
        </p:nvSpPr>
        <p:spPr>
          <a:xfrm>
            <a:off x="2774908" y="3523925"/>
            <a:ext cx="576622" cy="576785"/>
          </a:xfrm>
          <a:prstGeom prst="ellipse">
            <a:avLst/>
          </a:prstGeom>
          <a:solidFill>
            <a:srgbClr val="46BA9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3</a:t>
            </a: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41" name="Google Shape;341;p12"/>
          <p:cNvCxnSpPr/>
          <p:nvPr/>
        </p:nvCxnSpPr>
        <p:spPr>
          <a:xfrm>
            <a:off x="3339346" y="3790657"/>
            <a:ext cx="1007039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miter lim="800000"/>
            <a:headEnd type="none" w="sm" len="sm"/>
            <a:tailEnd type="oval" w="sm" len="sm"/>
          </a:ln>
        </p:spPr>
      </p:cxnSp>
      <p:sp>
        <p:nvSpPr>
          <p:cNvPr id="342" name="Google Shape;342;p12"/>
          <p:cNvSpPr txBox="1"/>
          <p:nvPr/>
        </p:nvSpPr>
        <p:spPr>
          <a:xfrm>
            <a:off x="4368887" y="3570069"/>
            <a:ext cx="3374030" cy="796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Microsoft YaHei" panose="020B0503020204020204" charset="-122"/>
              <a:buNone/>
            </a:pPr>
            <a:r>
              <a:rPr lang="en-US" sz="1400">
                <a:solidFill>
                  <a:srgbClr val="7F7F7F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rPr>
              <a:t>Hệ thống chấm vân tay đôi khi vẫn xảy ra lỗi nên đề xuất là cần thay đổi bằng hệ thống nhận diện khuôn mặt </a:t>
            </a:r>
            <a:endParaRPr lang="en-US" sz="1400">
              <a:solidFill>
                <a:srgbClr val="7F7F7F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1626235" y="319405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905000" y="2190750"/>
            <a:ext cx="5335270" cy="807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325" name="Google Shape;325;p12"/>
          <p:cNvGrpSpPr/>
          <p:nvPr/>
        </p:nvGrpSpPr>
        <p:grpSpPr>
          <a:xfrm>
            <a:off x="3796051" y="2353953"/>
            <a:ext cx="2541867" cy="5520394"/>
            <a:chOff x="2645570" y="284607"/>
            <a:chExt cx="1391973" cy="2972921"/>
          </a:xfrm>
        </p:grpSpPr>
        <p:sp>
          <p:nvSpPr>
            <p:cNvPr id="331" name="Google Shape;331;p12"/>
            <p:cNvSpPr/>
            <p:nvPr/>
          </p:nvSpPr>
          <p:spPr>
            <a:xfrm>
              <a:off x="2645570" y="284607"/>
              <a:ext cx="1267640" cy="2804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dirty="0" smtClean="0">
                  <a:solidFill>
                    <a:srgbClr val="FF0000"/>
                  </a:solidFill>
                  <a:sym typeface="+mn-ea"/>
                </a:rPr>
                <a:t>CẢM ƠN!</a:t>
              </a:r>
              <a:endParaRPr lang="en-US" sz="2800" b="1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32" name="Google Shape;332;p12"/>
            <p:cNvSpPr/>
            <p:nvPr/>
          </p:nvSpPr>
          <p:spPr>
            <a:xfrm>
              <a:off x="3449528" y="2977113"/>
              <a:ext cx="588015" cy="2804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标题</a:t>
              </a:r>
              <a:endParaRPr lang="en-US" sz="2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06" name="Google Shape;406;p16"/>
          <p:cNvGrpSpPr/>
          <p:nvPr/>
        </p:nvGrpSpPr>
        <p:grpSpPr>
          <a:xfrm>
            <a:off x="5181448" y="2038033"/>
            <a:ext cx="396875" cy="396875"/>
            <a:chOff x="2989" y="1455"/>
            <a:chExt cx="250" cy="250"/>
          </a:xfrm>
          <a:solidFill>
            <a:schemeClr val="accent3"/>
          </a:solidFill>
        </p:grpSpPr>
        <p:sp>
          <p:nvSpPr>
            <p:cNvPr id="407" name="Google Shape;407;p16"/>
            <p:cNvSpPr/>
            <p:nvPr/>
          </p:nvSpPr>
          <p:spPr>
            <a:xfrm>
              <a:off x="2989" y="145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3500" h="3500" extrusionOk="0">
                  <a:moveTo>
                    <a:pt x="389" y="0"/>
                  </a:moveTo>
                  <a:lnTo>
                    <a:pt x="2620" y="0"/>
                  </a:lnTo>
                  <a:lnTo>
                    <a:pt x="2583" y="37"/>
                  </a:lnTo>
                  <a:lnTo>
                    <a:pt x="2550" y="78"/>
                  </a:lnTo>
                  <a:lnTo>
                    <a:pt x="2521" y="123"/>
                  </a:lnTo>
                  <a:lnTo>
                    <a:pt x="2469" y="213"/>
                  </a:lnTo>
                  <a:lnTo>
                    <a:pt x="2378" y="369"/>
                  </a:lnTo>
                  <a:lnTo>
                    <a:pt x="389" y="369"/>
                  </a:lnTo>
                  <a:lnTo>
                    <a:pt x="380" y="372"/>
                  </a:lnTo>
                  <a:lnTo>
                    <a:pt x="372" y="380"/>
                  </a:lnTo>
                  <a:lnTo>
                    <a:pt x="369" y="389"/>
                  </a:lnTo>
                  <a:lnTo>
                    <a:pt x="369" y="3111"/>
                  </a:lnTo>
                  <a:lnTo>
                    <a:pt x="372" y="3120"/>
                  </a:lnTo>
                  <a:lnTo>
                    <a:pt x="380" y="3128"/>
                  </a:lnTo>
                  <a:lnTo>
                    <a:pt x="389" y="3131"/>
                  </a:lnTo>
                  <a:lnTo>
                    <a:pt x="3111" y="3131"/>
                  </a:lnTo>
                  <a:lnTo>
                    <a:pt x="3120" y="3128"/>
                  </a:lnTo>
                  <a:lnTo>
                    <a:pt x="3128" y="3120"/>
                  </a:lnTo>
                  <a:lnTo>
                    <a:pt x="3131" y="3111"/>
                  </a:lnTo>
                  <a:lnTo>
                    <a:pt x="3131" y="1503"/>
                  </a:lnTo>
                  <a:lnTo>
                    <a:pt x="3362" y="1101"/>
                  </a:lnTo>
                  <a:lnTo>
                    <a:pt x="3500" y="862"/>
                  </a:lnTo>
                  <a:lnTo>
                    <a:pt x="3500" y="3111"/>
                  </a:lnTo>
                  <a:lnTo>
                    <a:pt x="3497" y="3160"/>
                  </a:lnTo>
                  <a:lnTo>
                    <a:pt x="3488" y="3207"/>
                  </a:lnTo>
                  <a:lnTo>
                    <a:pt x="3473" y="3252"/>
                  </a:lnTo>
                  <a:lnTo>
                    <a:pt x="3454" y="3294"/>
                  </a:lnTo>
                  <a:lnTo>
                    <a:pt x="3430" y="3333"/>
                  </a:lnTo>
                  <a:lnTo>
                    <a:pt x="3401" y="3370"/>
                  </a:lnTo>
                  <a:lnTo>
                    <a:pt x="3370" y="3401"/>
                  </a:lnTo>
                  <a:lnTo>
                    <a:pt x="3333" y="3430"/>
                  </a:lnTo>
                  <a:lnTo>
                    <a:pt x="3294" y="3454"/>
                  </a:lnTo>
                  <a:lnTo>
                    <a:pt x="3252" y="3473"/>
                  </a:lnTo>
                  <a:lnTo>
                    <a:pt x="3207" y="3488"/>
                  </a:lnTo>
                  <a:lnTo>
                    <a:pt x="3160" y="3497"/>
                  </a:lnTo>
                  <a:lnTo>
                    <a:pt x="3111" y="3500"/>
                  </a:lnTo>
                  <a:lnTo>
                    <a:pt x="389" y="3500"/>
                  </a:lnTo>
                  <a:lnTo>
                    <a:pt x="340" y="3497"/>
                  </a:lnTo>
                  <a:lnTo>
                    <a:pt x="293" y="3488"/>
                  </a:lnTo>
                  <a:lnTo>
                    <a:pt x="248" y="3473"/>
                  </a:lnTo>
                  <a:lnTo>
                    <a:pt x="206" y="3454"/>
                  </a:lnTo>
                  <a:lnTo>
                    <a:pt x="167" y="3430"/>
                  </a:lnTo>
                  <a:lnTo>
                    <a:pt x="130" y="3401"/>
                  </a:lnTo>
                  <a:lnTo>
                    <a:pt x="99" y="3370"/>
                  </a:lnTo>
                  <a:lnTo>
                    <a:pt x="70" y="3333"/>
                  </a:lnTo>
                  <a:lnTo>
                    <a:pt x="46" y="3294"/>
                  </a:lnTo>
                  <a:lnTo>
                    <a:pt x="27" y="3252"/>
                  </a:lnTo>
                  <a:lnTo>
                    <a:pt x="12" y="3207"/>
                  </a:lnTo>
                  <a:lnTo>
                    <a:pt x="3" y="3160"/>
                  </a:lnTo>
                  <a:lnTo>
                    <a:pt x="0" y="3111"/>
                  </a:lnTo>
                  <a:lnTo>
                    <a:pt x="0" y="389"/>
                  </a:lnTo>
                  <a:lnTo>
                    <a:pt x="3" y="340"/>
                  </a:lnTo>
                  <a:lnTo>
                    <a:pt x="12" y="293"/>
                  </a:lnTo>
                  <a:lnTo>
                    <a:pt x="27" y="248"/>
                  </a:lnTo>
                  <a:lnTo>
                    <a:pt x="46" y="206"/>
                  </a:lnTo>
                  <a:lnTo>
                    <a:pt x="70" y="167"/>
                  </a:lnTo>
                  <a:lnTo>
                    <a:pt x="99" y="130"/>
                  </a:lnTo>
                  <a:lnTo>
                    <a:pt x="130" y="99"/>
                  </a:lnTo>
                  <a:lnTo>
                    <a:pt x="167" y="70"/>
                  </a:lnTo>
                  <a:lnTo>
                    <a:pt x="206" y="46"/>
                  </a:lnTo>
                  <a:lnTo>
                    <a:pt x="248" y="27"/>
                  </a:lnTo>
                  <a:lnTo>
                    <a:pt x="293" y="12"/>
                  </a:lnTo>
                  <a:lnTo>
                    <a:pt x="340" y="3"/>
                  </a:lnTo>
                  <a:lnTo>
                    <a:pt x="3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08" name="Google Shape;408;p16"/>
            <p:cNvSpPr/>
            <p:nvPr/>
          </p:nvSpPr>
          <p:spPr>
            <a:xfrm>
              <a:off x="3118" y="1494"/>
              <a:ext cx="99" cy="144"/>
            </a:xfrm>
            <a:custGeom>
              <a:avLst/>
              <a:gdLst/>
              <a:ahLst/>
              <a:cxnLst/>
              <a:rect l="l" t="t" r="r" b="b"/>
              <a:pathLst>
                <a:path w="1378" h="2016" extrusionOk="0">
                  <a:moveTo>
                    <a:pt x="744" y="0"/>
                  </a:moveTo>
                  <a:lnTo>
                    <a:pt x="1378" y="366"/>
                  </a:lnTo>
                  <a:lnTo>
                    <a:pt x="633" y="1657"/>
                  </a:lnTo>
                  <a:lnTo>
                    <a:pt x="3" y="2016"/>
                  </a:lnTo>
                  <a:lnTo>
                    <a:pt x="0" y="1291"/>
                  </a:lnTo>
                  <a:lnTo>
                    <a:pt x="7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09" name="Google Shape;409;p16"/>
            <p:cNvSpPr/>
            <p:nvPr/>
          </p:nvSpPr>
          <p:spPr>
            <a:xfrm>
              <a:off x="3178" y="1462"/>
              <a:ext cx="54" cy="48"/>
            </a:xfrm>
            <a:custGeom>
              <a:avLst/>
              <a:gdLst/>
              <a:ahLst/>
              <a:cxnLst/>
              <a:rect l="l" t="t" r="r" b="b"/>
              <a:pathLst>
                <a:path w="762" h="671" extrusionOk="0">
                  <a:moveTo>
                    <a:pt x="357" y="0"/>
                  </a:moveTo>
                  <a:lnTo>
                    <a:pt x="399" y="1"/>
                  </a:lnTo>
                  <a:lnTo>
                    <a:pt x="441" y="7"/>
                  </a:lnTo>
                  <a:lnTo>
                    <a:pt x="483" y="18"/>
                  </a:lnTo>
                  <a:lnTo>
                    <a:pt x="526" y="34"/>
                  </a:lnTo>
                  <a:lnTo>
                    <a:pt x="566" y="55"/>
                  </a:lnTo>
                  <a:lnTo>
                    <a:pt x="605" y="80"/>
                  </a:lnTo>
                  <a:lnTo>
                    <a:pt x="639" y="108"/>
                  </a:lnTo>
                  <a:lnTo>
                    <a:pt x="670" y="140"/>
                  </a:lnTo>
                  <a:lnTo>
                    <a:pt x="697" y="172"/>
                  </a:lnTo>
                  <a:lnTo>
                    <a:pt x="719" y="209"/>
                  </a:lnTo>
                  <a:lnTo>
                    <a:pt x="737" y="246"/>
                  </a:lnTo>
                  <a:lnTo>
                    <a:pt x="751" y="284"/>
                  </a:lnTo>
                  <a:lnTo>
                    <a:pt x="759" y="322"/>
                  </a:lnTo>
                  <a:lnTo>
                    <a:pt x="762" y="361"/>
                  </a:lnTo>
                  <a:lnTo>
                    <a:pt x="761" y="400"/>
                  </a:lnTo>
                  <a:lnTo>
                    <a:pt x="755" y="439"/>
                  </a:lnTo>
                  <a:lnTo>
                    <a:pt x="742" y="476"/>
                  </a:lnTo>
                  <a:lnTo>
                    <a:pt x="725" y="512"/>
                  </a:lnTo>
                  <a:lnTo>
                    <a:pt x="633" y="671"/>
                  </a:lnTo>
                  <a:lnTo>
                    <a:pt x="0" y="305"/>
                  </a:lnTo>
                  <a:lnTo>
                    <a:pt x="91" y="146"/>
                  </a:lnTo>
                  <a:lnTo>
                    <a:pt x="113" y="113"/>
                  </a:lnTo>
                  <a:lnTo>
                    <a:pt x="140" y="84"/>
                  </a:lnTo>
                  <a:lnTo>
                    <a:pt x="170" y="59"/>
                  </a:lnTo>
                  <a:lnTo>
                    <a:pt x="202" y="39"/>
                  </a:lnTo>
                  <a:lnTo>
                    <a:pt x="238" y="22"/>
                  </a:lnTo>
                  <a:lnTo>
                    <a:pt x="277" y="10"/>
                  </a:lnTo>
                  <a:lnTo>
                    <a:pt x="316" y="3"/>
                  </a:lnTo>
                  <a:lnTo>
                    <a:pt x="3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altLang="en-US" sz="2000" dirty="0" smtClean="0">
                <a:solidFill>
                  <a:srgbClr val="FF0000"/>
                </a:solidFill>
              </a:rPr>
              <a:t>GIỚI THIỆU</a:t>
            </a:r>
            <a:endParaRPr lang="vi-VN" altLang="en-US" sz="2000" dirty="0" smtClean="0">
              <a:solidFill>
                <a:srgbClr val="FF0000"/>
              </a:solidFill>
            </a:endParaRPr>
          </a:p>
        </p:txBody>
      </p:sp>
      <p:grpSp>
        <p:nvGrpSpPr>
          <p:cNvPr id="204" name="Google Shape;204;p5"/>
          <p:cNvGrpSpPr/>
          <p:nvPr/>
        </p:nvGrpSpPr>
        <p:grpSpPr>
          <a:xfrm>
            <a:off x="4394835" y="574040"/>
            <a:ext cx="4912995" cy="4221480"/>
            <a:chOff x="6972915" y="1629519"/>
            <a:chExt cx="5217498" cy="4725823"/>
          </a:xfrm>
        </p:grpSpPr>
        <p:sp>
          <p:nvSpPr>
            <p:cNvPr id="205" name="Google Shape;205;p5"/>
            <p:cNvSpPr/>
            <p:nvPr/>
          </p:nvSpPr>
          <p:spPr>
            <a:xfrm>
              <a:off x="6972915" y="4253324"/>
              <a:ext cx="4797074" cy="2102018"/>
            </a:xfrm>
            <a:prstGeom prst="rect">
              <a:avLst/>
            </a:prstGeom>
            <a:solidFill>
              <a:srgbClr val="46BA95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6" name="Google Shape;206;p5"/>
            <p:cNvSpPr txBox="1"/>
            <p:nvPr/>
          </p:nvSpPr>
          <p:spPr>
            <a:xfrm>
              <a:off x="7120997" y="4126785"/>
              <a:ext cx="850026" cy="11391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Arial" panose="020B0604020202020204"/>
                <a:buNone/>
              </a:pPr>
              <a:r>
                <a:rPr lang="en-US" sz="6000" b="1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“</a:t>
              </a:r>
              <a:endParaRPr lang="en-US" sz="6000" b="1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7" name="Google Shape;207;p5"/>
            <p:cNvSpPr txBox="1"/>
            <p:nvPr/>
          </p:nvSpPr>
          <p:spPr>
            <a:xfrm>
              <a:off x="7097671" y="4640027"/>
              <a:ext cx="4327347" cy="12553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p>
              <a:pPr marL="342900" marR="0" lvl="0" indent="-34290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 panose="020B0604020202020204"/>
                <a:buChar char="•"/>
              </a:pPr>
              <a:r>
                <a:rPr sz="1400">
                  <a:solidFill>
                    <a:schemeClr val="lt1"/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Microsoft YaHei" panose="020B0503020204020204" charset="-122"/>
                </a:rPr>
                <a:t>Với khung cảnh Ngũ Hành Sơn làm nền, Danang Marriott Resort &amp; Spa cung cấp chỗ nghỉ sang trọng bên những bãi cát hoang sơ của Bãi biển Non Nước.</a:t>
              </a:r>
              <a:endParaRPr sz="1400">
                <a:solidFill>
                  <a:schemeClr val="lt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endParaRPr>
            </a:p>
          </p:txBody>
        </p:sp>
        <p:sp>
          <p:nvSpPr>
            <p:cNvPr id="208" name="Google Shape;208;p5"/>
            <p:cNvSpPr txBox="1"/>
            <p:nvPr/>
          </p:nvSpPr>
          <p:spPr>
            <a:xfrm>
              <a:off x="11146283" y="5727110"/>
              <a:ext cx="1044130" cy="5565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Arial" panose="020B0604020202020204"/>
                <a:buNone/>
              </a:pPr>
              <a:r>
                <a:rPr lang="en-US" sz="6000" b="1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”</a:t>
              </a:r>
              <a:endParaRPr lang="en-US" sz="6000" b="1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6972915" y="1629519"/>
              <a:ext cx="4797074" cy="2497266"/>
            </a:xfrm>
            <a:prstGeom prst="rect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00" name="Text Box 99"/>
          <p:cNvSpPr txBox="1"/>
          <p:nvPr/>
        </p:nvSpPr>
        <p:spPr>
          <a:xfrm>
            <a:off x="213360" y="828040"/>
            <a:ext cx="4663440" cy="23279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indent="226695"/>
            <a:r>
              <a:rPr lang="en-US" sz="1600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charset="0"/>
              </a:rPr>
              <a:t>Tên cơ quan:</a:t>
            </a:r>
            <a:r>
              <a:rPr 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charset="0"/>
              </a:rPr>
              <a:t> </a:t>
            </a:r>
            <a:endParaRPr lang="en-US" sz="1600" b="1">
              <a:solidFill>
                <a:srgbClr val="000000"/>
              </a:solidFill>
              <a:latin typeface="Times New Roman" panose="02020603050405020304" pitchFamily="18" charset="0"/>
              <a:cs typeface="Calibri" panose="020F0502020204030204" charset="0"/>
            </a:endParaRPr>
          </a:p>
          <a:p>
            <a:pPr indent="226695"/>
            <a:endParaRPr lang="en-US" sz="1600" b="1">
              <a:solidFill>
                <a:srgbClr val="000000"/>
              </a:solidFill>
              <a:latin typeface="Times New Roman" panose="02020603050405020304" pitchFamily="18" charset="0"/>
              <a:cs typeface="Calibri" panose="020F0502020204030204" charset="0"/>
            </a:endParaRPr>
          </a:p>
          <a:p>
            <a:pPr indent="226695"/>
            <a:r>
              <a:rPr 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charset="0"/>
              </a:rPr>
              <a:t>Đà Nẵng Marriott Resort &amp; Spa</a:t>
            </a:r>
            <a:endParaRPr lang="en-US" sz="1600" b="1">
              <a:solidFill>
                <a:srgbClr val="000000"/>
              </a:solidFill>
              <a:latin typeface="Times New Roman" panose="02020603050405020304" pitchFamily="18" charset="0"/>
              <a:cs typeface="Calibri" panose="020F0502020204030204" charset="0"/>
            </a:endParaRPr>
          </a:p>
          <a:p>
            <a:pPr indent="226695"/>
            <a:endParaRPr lang="en-US" sz="1600" b="1">
              <a:solidFill>
                <a:srgbClr val="000000"/>
              </a:solidFill>
              <a:latin typeface="Times New Roman" panose="02020603050405020304" pitchFamily="18" charset="0"/>
              <a:cs typeface="Calibri" panose="020F0502020204030204" charset="0"/>
            </a:endParaRPr>
          </a:p>
          <a:p>
            <a:pPr indent="226695"/>
            <a:r>
              <a:rPr lang="en-US" sz="1600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charset="0"/>
              </a:rPr>
              <a:t>Địa chỉ:</a:t>
            </a:r>
            <a:r>
              <a:rPr 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charset="0"/>
              </a:rPr>
              <a:t> </a:t>
            </a:r>
            <a:endParaRPr lang="en-US" sz="1600" b="1">
              <a:solidFill>
                <a:srgbClr val="000000"/>
              </a:solidFill>
              <a:latin typeface="Times New Roman" panose="02020603050405020304" pitchFamily="18" charset="0"/>
              <a:cs typeface="Calibri" panose="020F0502020204030204" charset="0"/>
            </a:endParaRPr>
          </a:p>
          <a:p>
            <a:pPr indent="226695"/>
            <a:endParaRPr lang="en-US" sz="1600" b="1">
              <a:solidFill>
                <a:srgbClr val="000000"/>
              </a:solidFill>
              <a:latin typeface="Times New Roman" panose="02020603050405020304" pitchFamily="18" charset="0"/>
              <a:cs typeface="Calibri" panose="020F0502020204030204" charset="0"/>
            </a:endParaRPr>
          </a:p>
          <a:p>
            <a:pPr indent="226695"/>
            <a:r>
              <a:rPr 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charset="0"/>
              </a:rPr>
              <a:t>07 Trường Sa, Ngũ Hành Sơn, Đà Nẵng</a:t>
            </a:r>
            <a:endParaRPr lang="en-US" sz="1600" b="1">
              <a:solidFill>
                <a:srgbClr val="000000"/>
              </a:solidFill>
              <a:latin typeface="Times New Roman" panose="02020603050405020304" pitchFamily="18" charset="0"/>
              <a:cs typeface="Calibri" panose="020F0502020204030204" charset="0"/>
            </a:endParaRPr>
          </a:p>
          <a:p>
            <a:pPr indent="226695"/>
            <a:endParaRPr lang="en-US" sz="1600" b="1">
              <a:solidFill>
                <a:srgbClr val="000000"/>
              </a:solidFill>
              <a:latin typeface="Times New Roman" panose="02020603050405020304" pitchFamily="18" charset="0"/>
              <a:cs typeface="Calibri" panose="020F0502020204030204" charset="0"/>
            </a:endParaRPr>
          </a:p>
          <a:p>
            <a:pPr indent="226695"/>
            <a:r>
              <a:rPr lang="en-US" sz="1600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charset="0"/>
              </a:rPr>
              <a:t>Fax: </a:t>
            </a:r>
            <a:endParaRPr lang="en-US" sz="1600">
              <a:solidFill>
                <a:srgbClr val="000000"/>
              </a:solidFill>
              <a:latin typeface="Times New Roman" panose="02020603050405020304" pitchFamily="18" charset="0"/>
              <a:cs typeface="Calibri" panose="020F0502020204030204" charset="0"/>
            </a:endParaRPr>
          </a:p>
          <a:p>
            <a:pPr indent="226695"/>
            <a:endParaRPr lang="en-US" sz="1600">
              <a:solidFill>
                <a:srgbClr val="000000"/>
              </a:solidFill>
              <a:latin typeface="Times New Roman" panose="02020603050405020304" pitchFamily="18" charset="0"/>
              <a:cs typeface="Calibri" panose="020F0502020204030204" charset="0"/>
            </a:endParaRPr>
          </a:p>
          <a:p>
            <a:pPr indent="226695"/>
            <a:r>
              <a:rPr 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charset="0"/>
              </a:rPr>
              <a:t>+84 23-6396 8888</a:t>
            </a:r>
            <a:endParaRPr lang="en-US" sz="1600" b="1">
              <a:solidFill>
                <a:srgbClr val="000000"/>
              </a:solidFill>
              <a:latin typeface="Times New Roman" panose="02020603050405020304" pitchFamily="18" charset="0"/>
              <a:cs typeface="Calibri" panose="020F0502020204030204" charset="0"/>
            </a:endParaRPr>
          </a:p>
          <a:p>
            <a:pPr indent="226695"/>
            <a:endParaRPr lang="en-US" sz="1600">
              <a:solidFill>
                <a:srgbClr val="000000"/>
              </a:solidFill>
              <a:latin typeface="Times New Roman" panose="02020603050405020304" pitchFamily="18" charset="0"/>
              <a:cs typeface="Calibri" panose="020F0502020204030204" charset="0"/>
            </a:endParaRPr>
          </a:p>
          <a:p>
            <a:pPr indent="226695"/>
            <a:r>
              <a:rPr lang="en-US" sz="1600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charset="0"/>
              </a:rPr>
              <a:t>Website:</a:t>
            </a:r>
            <a:r>
              <a:rPr 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charset="0"/>
              </a:rPr>
              <a:t> </a:t>
            </a:r>
            <a:endParaRPr lang="en-US" sz="1600" b="1">
              <a:solidFill>
                <a:srgbClr val="000000"/>
              </a:solidFill>
              <a:latin typeface="Times New Roman" panose="02020603050405020304" pitchFamily="18" charset="0"/>
              <a:cs typeface="Calibri" panose="020F0502020204030204" charset="0"/>
            </a:endParaRPr>
          </a:p>
          <a:p>
            <a:pPr indent="226695"/>
            <a:endParaRPr lang="en-US" sz="1600" b="1">
              <a:solidFill>
                <a:srgbClr val="000000"/>
              </a:solidFill>
              <a:latin typeface="Times New Roman" panose="02020603050405020304" pitchFamily="18" charset="0"/>
              <a:cs typeface="Calibri" panose="020F0502020204030204" charset="0"/>
            </a:endParaRPr>
          </a:p>
          <a:p>
            <a:pPr indent="226695"/>
            <a:r>
              <a:rPr lang="en-US" sz="1600" b="1">
                <a:solidFill>
                  <a:srgbClr val="000000"/>
                </a:solidFill>
                <a:latin typeface="Times New Roman" panose="02020603050405020304" pitchFamily="18" charset="0"/>
                <a:cs typeface="Calibri" panose="020F0502020204030204" charset="0"/>
              </a:rPr>
              <a:t>https://www.marriott.com/dadmr</a:t>
            </a:r>
            <a:endParaRPr lang="en-US" sz="1600" b="1">
              <a:solidFill>
                <a:srgbClr val="000000"/>
              </a:solidFill>
              <a:latin typeface="Times New Roman" panose="02020603050405020304" pitchFamily="18" charset="0"/>
              <a:cs typeface="Calibri" panose="020F0502020204030204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4835" y="574675"/>
            <a:ext cx="4517390" cy="22301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altLang="en-US" sz="2000" dirty="0" smtClean="0">
                <a:solidFill>
                  <a:srgbClr val="FF0000"/>
                </a:solidFill>
                <a:sym typeface="+mn-ea"/>
              </a:rPr>
              <a:t>GIỚI THIỆU</a:t>
            </a:r>
            <a:endParaRPr lang="en-US" sz="2000" dirty="0">
              <a:solidFill>
                <a:srgbClr val="FF0000"/>
              </a:solidFill>
            </a:endParaRPr>
          </a:p>
        </p:txBody>
      </p:sp>
      <p:grpSp>
        <p:nvGrpSpPr>
          <p:cNvPr id="287" name="Google Shape;287;p10"/>
          <p:cNvGrpSpPr/>
          <p:nvPr/>
        </p:nvGrpSpPr>
        <p:grpSpPr>
          <a:xfrm>
            <a:off x="225497" y="819150"/>
            <a:ext cx="3263193" cy="3593465"/>
            <a:chOff x="1462240" y="-1648235"/>
            <a:chExt cx="5799010" cy="7533677"/>
          </a:xfrm>
        </p:grpSpPr>
        <p:sp>
          <p:nvSpPr>
            <p:cNvPr id="288" name="Google Shape;288;p10"/>
            <p:cNvSpPr/>
            <p:nvPr/>
          </p:nvSpPr>
          <p:spPr>
            <a:xfrm>
              <a:off x="1606555" y="2903389"/>
              <a:ext cx="5654695" cy="29820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p>
              <a:pPr marL="0" marR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altLang="en-US" sz="1400">
                  <a:solidFill>
                    <a:schemeClr val="tx1"/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Microsoft YaHei" panose="020B0503020204020204" charset="-122"/>
                </a:rPr>
                <a:t>.</a:t>
              </a:r>
              <a:r>
                <a:rPr lang="vi-VN" altLang="en-US" sz="1200">
                  <a:solidFill>
                    <a:schemeClr val="tx1"/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Microsoft YaHei" panose="020B0503020204020204" charset="-122"/>
                </a:rPr>
                <a:t> </a:t>
              </a:r>
              <a:r>
                <a:rPr lang="vi-VN" altLang="en-US" sz="1200">
                  <a:solidFill>
                    <a:schemeClr val="tx1"/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Microsoft YaHei" panose="020B0503020204020204" charset="-122"/>
                </a:rPr>
                <a:t>Kiến trúc hiện đại, thiết kế sang trọng, đầy đủ tiện nghi</a:t>
              </a:r>
              <a:endParaRPr lang="vi-VN" altLang="en-US" sz="1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endParaRPr>
            </a:p>
            <a:p>
              <a:pPr marL="0" marR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altLang="en-US" sz="1200">
                  <a:solidFill>
                    <a:schemeClr val="tx1"/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Microsoft YaHei" panose="020B0503020204020204" charset="-122"/>
                </a:rPr>
                <a:t>. Với </a:t>
              </a:r>
              <a:r>
                <a:rPr lang="en-US" sz="1200">
                  <a:solidFill>
                    <a:schemeClr val="tx1"/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Microsoft YaHei" panose="020B0503020204020204" charset="-122"/>
                </a:rPr>
                <a:t>328 phòng nghỉ khách sạn &amp; biệt thự cao cấp</a:t>
              </a:r>
              <a:endParaRPr lang="en-US" sz="1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endParaRPr>
            </a:p>
            <a:p>
              <a:pPr marL="0" marR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altLang="en-US" sz="1200">
                  <a:solidFill>
                    <a:schemeClr val="tx1"/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Microsoft YaHei" panose="020B0503020204020204" charset="-122"/>
                </a:rPr>
                <a:t>. T</a:t>
              </a:r>
              <a:r>
                <a:rPr lang="en-US" sz="1200">
                  <a:solidFill>
                    <a:schemeClr val="tx1"/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Microsoft YaHei" panose="020B0503020204020204" charset="-122"/>
                </a:rPr>
                <a:t>ọa lạc tại bãi biển Non Nước</a:t>
              </a:r>
              <a:endParaRPr lang="en-US" sz="1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endParaRPr>
            </a:p>
          </p:txBody>
        </p:sp>
        <p:sp>
          <p:nvSpPr>
            <p:cNvPr id="289" name="Google Shape;289;p10"/>
            <p:cNvSpPr/>
            <p:nvPr/>
          </p:nvSpPr>
          <p:spPr>
            <a:xfrm>
              <a:off x="1462240" y="-1648235"/>
              <a:ext cx="5751073" cy="4519348"/>
            </a:xfrm>
            <a:prstGeom prst="rect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01" name="Content Placeholder 100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425" y="819150"/>
            <a:ext cx="3283585" cy="21551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image39.png"/>
          <p:cNvPicPr preferRelativeResize="0"/>
          <p:nvPr/>
        </p:nvPicPr>
        <p:blipFill>
          <a:blip r:embed="rId3"/>
          <a:srcRect t="749"/>
          <a:stretch>
            <a:fillRect/>
          </a:stretch>
        </p:blipFill>
        <p:spPr>
          <a:xfrm>
            <a:off x="3668395" y="476885"/>
            <a:ext cx="5330190" cy="37598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vi-VN" altLang="en-US" sz="2000" dirty="0" smtClean="0">
                <a:solidFill>
                  <a:srgbClr val="FF0000"/>
                </a:solidFill>
                <a:sym typeface="+mn-ea"/>
              </a:rPr>
              <a:t>CÔNG VIỆC THỰC HIỆN</a:t>
            </a:r>
            <a:endParaRPr lang="vi-VN" altLang="en-US" sz="2000" dirty="0" smtClean="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504" name="Google Shape;504;p20"/>
          <p:cNvGrpSpPr/>
          <p:nvPr/>
        </p:nvGrpSpPr>
        <p:grpSpPr>
          <a:xfrm>
            <a:off x="304509" y="1279860"/>
            <a:ext cx="4267200" cy="396875"/>
            <a:chOff x="1930687" y="4371057"/>
            <a:chExt cx="7234923" cy="672891"/>
          </a:xfrm>
        </p:grpSpPr>
        <p:sp>
          <p:nvSpPr>
            <p:cNvPr id="506" name="Google Shape;506;p20"/>
            <p:cNvSpPr/>
            <p:nvPr/>
          </p:nvSpPr>
          <p:spPr>
            <a:xfrm>
              <a:off x="1930687" y="4490967"/>
              <a:ext cx="518612" cy="520896"/>
            </a:xfrm>
            <a:custGeom>
              <a:avLst/>
              <a:gdLst/>
              <a:ahLst/>
              <a:cxnLst/>
              <a:rect l="l" t="t" r="r" b="b"/>
              <a:pathLst>
                <a:path w="412" h="412" extrusionOk="0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07" name="Google Shape;507;p20"/>
            <p:cNvSpPr txBox="1"/>
            <p:nvPr/>
          </p:nvSpPr>
          <p:spPr>
            <a:xfrm>
              <a:off x="2451774" y="4371057"/>
              <a:ext cx="6713836" cy="6728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25" tIns="91400" rIns="182825" bIns="91400" anchor="t" anchorCtr="0">
              <a:sp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altLang="en-US" sz="1400" b="1">
                  <a:solidFill>
                    <a:srgbClr val="7F7F7F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TRAINING PHẦN CỨNG - HẠ TẦNG </a:t>
              </a:r>
              <a:r>
                <a:rPr lang="vi-VN" altLang="en-US" sz="1400" b="1">
                  <a:solidFill>
                    <a:srgbClr val="7F7F7F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MẠNG</a:t>
              </a:r>
              <a:endParaRPr lang="vi-VN" altLang="en-US" sz="1400" b="1">
                <a:solidFill>
                  <a:srgbClr val="7F7F7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  <p:grpSp>
        <p:nvGrpSpPr>
          <p:cNvPr id="508" name="Google Shape;508;p20"/>
          <p:cNvGrpSpPr/>
          <p:nvPr/>
        </p:nvGrpSpPr>
        <p:grpSpPr>
          <a:xfrm>
            <a:off x="323318" y="2016190"/>
            <a:ext cx="3473450" cy="396875"/>
            <a:chOff x="1962577" y="6007067"/>
            <a:chExt cx="5889141" cy="672891"/>
          </a:xfrm>
        </p:grpSpPr>
        <p:sp>
          <p:nvSpPr>
            <p:cNvPr id="510" name="Google Shape;510;p20"/>
            <p:cNvSpPr/>
            <p:nvPr/>
          </p:nvSpPr>
          <p:spPr>
            <a:xfrm>
              <a:off x="1962577" y="6126977"/>
              <a:ext cx="518612" cy="520896"/>
            </a:xfrm>
            <a:custGeom>
              <a:avLst/>
              <a:gdLst/>
              <a:ahLst/>
              <a:cxnLst/>
              <a:rect l="l" t="t" r="r" b="b"/>
              <a:pathLst>
                <a:path w="412" h="412" extrusionOk="0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11" name="Google Shape;511;p20"/>
            <p:cNvSpPr txBox="1"/>
            <p:nvPr/>
          </p:nvSpPr>
          <p:spPr>
            <a:xfrm>
              <a:off x="2483664" y="6007067"/>
              <a:ext cx="5368054" cy="6728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25" tIns="91400" rIns="182825" bIns="91400" anchor="t" anchorCtr="0">
              <a:sp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altLang="en-US" sz="1400" b="1">
                  <a:solidFill>
                    <a:srgbClr val="7F7F7F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S</a:t>
              </a:r>
              <a:r>
                <a:rPr lang="en-US" sz="1400" b="1">
                  <a:solidFill>
                    <a:srgbClr val="7F7F7F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ercurity </a:t>
              </a:r>
              <a:r>
                <a:rPr lang="vi-VN" altLang="en-US" sz="1400" b="1">
                  <a:solidFill>
                    <a:srgbClr val="7F7F7F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C</a:t>
              </a:r>
              <a:r>
                <a:rPr lang="en-US" sz="1400" b="1">
                  <a:solidFill>
                    <a:srgbClr val="7F7F7F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ompliance Management</a:t>
              </a:r>
              <a:endParaRPr lang="en-US" sz="1400" b="1">
                <a:solidFill>
                  <a:srgbClr val="7F7F7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  <p:grpSp>
        <p:nvGrpSpPr>
          <p:cNvPr id="512" name="Google Shape;512;p20"/>
          <p:cNvGrpSpPr/>
          <p:nvPr/>
        </p:nvGrpSpPr>
        <p:grpSpPr>
          <a:xfrm>
            <a:off x="310402" y="2723767"/>
            <a:ext cx="4413885" cy="396875"/>
            <a:chOff x="1940679" y="7594332"/>
            <a:chExt cx="7483623" cy="672891"/>
          </a:xfrm>
        </p:grpSpPr>
        <p:sp>
          <p:nvSpPr>
            <p:cNvPr id="514" name="Google Shape;514;p20"/>
            <p:cNvSpPr/>
            <p:nvPr/>
          </p:nvSpPr>
          <p:spPr>
            <a:xfrm>
              <a:off x="1940679" y="7714242"/>
              <a:ext cx="518612" cy="520896"/>
            </a:xfrm>
            <a:custGeom>
              <a:avLst/>
              <a:gdLst/>
              <a:ahLst/>
              <a:cxnLst/>
              <a:rect l="l" t="t" r="r" b="b"/>
              <a:pathLst>
                <a:path w="412" h="412" extrusionOk="0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15" name="Google Shape;515;p20"/>
            <p:cNvSpPr txBox="1"/>
            <p:nvPr/>
          </p:nvSpPr>
          <p:spPr>
            <a:xfrm>
              <a:off x="2461766" y="7594332"/>
              <a:ext cx="6962536" cy="6728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25" tIns="91400" rIns="182825" bIns="91400" anchor="t" anchorCtr="0">
              <a:sp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1400" b="1">
                  <a:solidFill>
                    <a:srgbClr val="7F7F7F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Hỗ Trợ Phần Cứng, Phần Mềm Máy </a:t>
              </a:r>
              <a:r>
                <a:rPr lang="vi-VN" sz="1400" b="1">
                  <a:solidFill>
                    <a:srgbClr val="7F7F7F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Tính</a:t>
              </a:r>
              <a:endParaRPr lang="vi-VN" sz="1400" b="1">
                <a:solidFill>
                  <a:srgbClr val="7F7F7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  <p:grpSp>
        <p:nvGrpSpPr>
          <p:cNvPr id="516" name="Google Shape;516;p20"/>
          <p:cNvGrpSpPr/>
          <p:nvPr/>
        </p:nvGrpSpPr>
        <p:grpSpPr>
          <a:xfrm>
            <a:off x="329211" y="3460096"/>
            <a:ext cx="4621530" cy="396875"/>
            <a:chOff x="1972569" y="9230342"/>
            <a:chExt cx="7835680" cy="672891"/>
          </a:xfrm>
        </p:grpSpPr>
        <p:sp>
          <p:nvSpPr>
            <p:cNvPr id="518" name="Google Shape;518;p20"/>
            <p:cNvSpPr/>
            <p:nvPr/>
          </p:nvSpPr>
          <p:spPr>
            <a:xfrm>
              <a:off x="1972569" y="9350252"/>
              <a:ext cx="518612" cy="520896"/>
            </a:xfrm>
            <a:custGeom>
              <a:avLst/>
              <a:gdLst/>
              <a:ahLst/>
              <a:cxnLst/>
              <a:rect l="l" t="t" r="r" b="b"/>
              <a:pathLst>
                <a:path w="412" h="412" extrusionOk="0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19" name="Google Shape;519;p20"/>
            <p:cNvSpPr txBox="1"/>
            <p:nvPr/>
          </p:nvSpPr>
          <p:spPr>
            <a:xfrm>
              <a:off x="2493656" y="9230342"/>
              <a:ext cx="7314593" cy="6728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25" tIns="91400" rIns="182825" bIns="91400" anchor="t" anchorCtr="0">
              <a:sp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altLang="en-US" sz="1400" b="1">
                  <a:solidFill>
                    <a:srgbClr val="7F7F7F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Hỗ Trợ Quản Lý Hệ Thống </a:t>
              </a:r>
              <a:r>
                <a:rPr lang="vi-VN" altLang="en-US" sz="1400" b="1">
                  <a:solidFill>
                    <a:srgbClr val="7F7F7F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Mạng</a:t>
              </a:r>
              <a:endParaRPr lang="vi-VN" altLang="en-US" sz="1400" b="1">
                <a:solidFill>
                  <a:srgbClr val="7F7F7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  <p:pic>
        <p:nvPicPr>
          <p:cNvPr id="86" name="image31.jpg" descr="IMG_256"/>
          <p:cNvPicPr preferRelativeResize="0"/>
          <p:nvPr/>
        </p:nvPicPr>
        <p:blipFill>
          <a:blip r:embed="rId1"/>
          <a:srcRect/>
          <a:stretch>
            <a:fillRect/>
          </a:stretch>
        </p:blipFill>
        <p:spPr>
          <a:xfrm>
            <a:off x="6324600" y="666750"/>
            <a:ext cx="2008505" cy="292036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7038340" y="349250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pic>
        <p:nvPicPr>
          <p:cNvPr id="103" name="image38.jpg" descr="IMG_256"/>
          <p:cNvPicPr preferRelativeResize="0">
            <a:picLocks noChangeAspect="1"/>
          </p:cNvPicPr>
          <p:nvPr>
            <p:ph idx="1"/>
          </p:nvPr>
        </p:nvPicPr>
        <p:blipFill>
          <a:blip r:embed="rId2"/>
          <a:srcRect l="7382" r="7721"/>
          <a:stretch>
            <a:fillRect/>
          </a:stretch>
        </p:blipFill>
        <p:spPr>
          <a:xfrm>
            <a:off x="4426585" y="514350"/>
            <a:ext cx="1752600" cy="2064385"/>
          </a:xfrm>
          <a:prstGeom prst="rect">
            <a:avLst/>
          </a:prstGeom>
        </p:spPr>
      </p:pic>
      <p:pic>
        <p:nvPicPr>
          <p:cNvPr id="102" name="Picture 101"/>
          <p:cNvPicPr/>
          <p:nvPr/>
        </p:nvPicPr>
        <p:blipFill>
          <a:blip/>
          <a:stretch>
            <a:fillRect/>
          </a:stretch>
        </p:blipFill>
        <p:spPr>
          <a:xfrm>
            <a:off x="4381500" y="2381250"/>
            <a:ext cx="381000" cy="381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2" name="image20.png" descr="Screenshot (4)"/>
          <p:cNvPicPr preferRelativeResize="0"/>
          <p:nvPr/>
        </p:nvPicPr>
        <p:blipFill>
          <a:blip r:embed="rId3"/>
          <a:srcRect/>
          <a:stretch>
            <a:fillRect/>
          </a:stretch>
        </p:blipFill>
        <p:spPr>
          <a:xfrm>
            <a:off x="3657283" y="3120390"/>
            <a:ext cx="4260215" cy="239649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/>
          <a:srcRect l="16319" t="16789"/>
          <a:stretch>
            <a:fillRect/>
          </a:stretch>
        </p:blipFill>
        <p:spPr>
          <a:xfrm>
            <a:off x="7543800" y="2876550"/>
            <a:ext cx="1810385" cy="16522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oogle Shape;504;p20"/>
          <p:cNvGrpSpPr/>
          <p:nvPr/>
        </p:nvGrpSpPr>
        <p:grpSpPr>
          <a:xfrm>
            <a:off x="304509" y="822660"/>
            <a:ext cx="6242171" cy="1026064"/>
            <a:chOff x="1930687" y="4371057"/>
            <a:chExt cx="10583433" cy="1739665"/>
          </a:xfrm>
        </p:grpSpPr>
        <p:sp>
          <p:nvSpPr>
            <p:cNvPr id="505" name="Google Shape;505;p20"/>
            <p:cNvSpPr txBox="1"/>
            <p:nvPr/>
          </p:nvSpPr>
          <p:spPr>
            <a:xfrm>
              <a:off x="2430338" y="4927510"/>
              <a:ext cx="10083782" cy="1183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19400" tIns="109700" rIns="219400" bIns="109700" anchor="t" anchorCtr="0">
              <a:spAutoFit/>
            </a:bodyPr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altLang="en-US" sz="1200">
                  <a:solidFill>
                    <a:srgbClr val="7F7F7F"/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Microsoft YaHei" panose="020B0503020204020204" charset="-122"/>
                </a:rPr>
                <a:t>H</a:t>
              </a:r>
              <a:r>
                <a:rPr lang="en-US" sz="1200">
                  <a:solidFill>
                    <a:srgbClr val="7F7F7F"/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Microsoft YaHei" panose="020B0503020204020204" charset="-122"/>
                </a:rPr>
                <a:t>iểu một chiếc máy tính hoạt động như thế nào</a:t>
              </a:r>
              <a:r>
                <a:rPr lang="vi-VN" altLang="en-US" sz="1200">
                  <a:solidFill>
                    <a:srgbClr val="7F7F7F"/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Microsoft YaHei" panose="020B0503020204020204" charset="-122"/>
                </a:rPr>
                <a:t>? RAM, CPU, Bộ nhớ, CARD mạng và bo mạch cùng </a:t>
              </a:r>
              <a:r>
                <a:rPr lang="vi-VN" altLang="en-US" sz="1200">
                  <a:solidFill>
                    <a:srgbClr val="7F7F7F"/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Microsoft YaHei" panose="020B0503020204020204" charset="-122"/>
                </a:rPr>
                <a:t>các linh kiện đi </a:t>
              </a:r>
              <a:r>
                <a:rPr lang="vi-VN" altLang="en-US" sz="1200">
                  <a:solidFill>
                    <a:srgbClr val="7F7F7F"/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Microsoft YaHei" panose="020B0503020204020204" charset="-122"/>
                </a:rPr>
                <a:t>kèm.</a:t>
              </a:r>
              <a:endParaRPr lang="vi-VN" altLang="en-US" sz="1200">
                <a:solidFill>
                  <a:srgbClr val="7F7F7F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endParaRPr>
            </a:p>
          </p:txBody>
        </p:sp>
        <p:sp>
          <p:nvSpPr>
            <p:cNvPr id="506" name="Google Shape;506;p20"/>
            <p:cNvSpPr/>
            <p:nvPr/>
          </p:nvSpPr>
          <p:spPr>
            <a:xfrm>
              <a:off x="1930687" y="4490967"/>
              <a:ext cx="518612" cy="520896"/>
            </a:xfrm>
            <a:custGeom>
              <a:avLst/>
              <a:gdLst/>
              <a:ahLst/>
              <a:cxnLst/>
              <a:rect l="l" t="t" r="r" b="b"/>
              <a:pathLst>
                <a:path w="412" h="412" extrusionOk="0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rgbClr val="46BA9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07" name="Google Shape;507;p20"/>
            <p:cNvSpPr txBox="1"/>
            <p:nvPr/>
          </p:nvSpPr>
          <p:spPr>
            <a:xfrm>
              <a:off x="2451774" y="4371057"/>
              <a:ext cx="6713836" cy="6728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25" tIns="91400" rIns="182825" bIns="91400" anchor="t" anchorCtr="0">
              <a:sp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altLang="en-US" sz="1400" b="1">
                  <a:solidFill>
                    <a:srgbClr val="7F7F7F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Tìm hiểu phần cứng máy </a:t>
              </a:r>
              <a:r>
                <a:rPr lang="vi-VN" altLang="en-US" sz="1400" b="1">
                  <a:solidFill>
                    <a:srgbClr val="7F7F7F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tính</a:t>
              </a:r>
              <a:endParaRPr lang="vi-VN" altLang="en-US" sz="1400" b="1">
                <a:solidFill>
                  <a:srgbClr val="7F7F7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  <p:grpSp>
        <p:nvGrpSpPr>
          <p:cNvPr id="508" name="Google Shape;508;p20"/>
          <p:cNvGrpSpPr/>
          <p:nvPr/>
        </p:nvGrpSpPr>
        <p:grpSpPr>
          <a:xfrm>
            <a:off x="323318" y="1863790"/>
            <a:ext cx="6223362" cy="730789"/>
            <a:chOff x="1962577" y="6007067"/>
            <a:chExt cx="10551543" cy="1239033"/>
          </a:xfrm>
        </p:grpSpPr>
        <p:sp>
          <p:nvSpPr>
            <p:cNvPr id="509" name="Google Shape;509;p20"/>
            <p:cNvSpPr txBox="1"/>
            <p:nvPr/>
          </p:nvSpPr>
          <p:spPr>
            <a:xfrm>
              <a:off x="2462228" y="6563520"/>
              <a:ext cx="10051892" cy="682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19400" tIns="109700" rIns="219400" bIns="109700" anchor="t" anchorCtr="0">
              <a:sp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altLang="en-US" sz="1200">
                  <a:solidFill>
                    <a:srgbClr val="7F7F7F"/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Microsoft YaHei" panose="020B0503020204020204" charset="-122"/>
                </a:rPr>
                <a:t>Thực hiện bấm đầu mạng IP, Analog, đi set up đường </a:t>
              </a:r>
              <a:r>
                <a:rPr lang="vi-VN" altLang="en-US" sz="1200">
                  <a:solidFill>
                    <a:srgbClr val="7F7F7F"/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Microsoft YaHei" panose="020B0503020204020204" charset="-122"/>
                </a:rPr>
                <a:t>dây</a:t>
              </a:r>
              <a:endParaRPr lang="vi-VN" altLang="en-US" sz="1200">
                <a:solidFill>
                  <a:srgbClr val="7F7F7F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endParaRPr>
            </a:p>
          </p:txBody>
        </p:sp>
        <p:sp>
          <p:nvSpPr>
            <p:cNvPr id="510" name="Google Shape;510;p20"/>
            <p:cNvSpPr/>
            <p:nvPr/>
          </p:nvSpPr>
          <p:spPr>
            <a:xfrm>
              <a:off x="1962577" y="6126977"/>
              <a:ext cx="518612" cy="520896"/>
            </a:xfrm>
            <a:custGeom>
              <a:avLst/>
              <a:gdLst/>
              <a:ahLst/>
              <a:cxnLst/>
              <a:rect l="l" t="t" r="r" b="b"/>
              <a:pathLst>
                <a:path w="412" h="412" extrusionOk="0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rgbClr val="46BA9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11" name="Google Shape;511;p20"/>
            <p:cNvSpPr txBox="1"/>
            <p:nvPr/>
          </p:nvSpPr>
          <p:spPr>
            <a:xfrm>
              <a:off x="2483664" y="6007067"/>
              <a:ext cx="5368054" cy="6728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25" tIns="91400" rIns="182825" bIns="91400" anchor="t" anchorCtr="0">
              <a:sp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altLang="en-US" sz="1400" b="1">
                  <a:solidFill>
                    <a:srgbClr val="7F7F7F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Tập bấm dây </a:t>
              </a:r>
              <a:r>
                <a:rPr lang="vi-VN" altLang="en-US" sz="1400" b="1">
                  <a:solidFill>
                    <a:srgbClr val="7F7F7F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mạng</a:t>
              </a:r>
              <a:endParaRPr lang="vi-VN" altLang="en-US" sz="1400" b="1">
                <a:solidFill>
                  <a:srgbClr val="7F7F7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  <p:grpSp>
        <p:nvGrpSpPr>
          <p:cNvPr id="512" name="Google Shape;512;p20"/>
          <p:cNvGrpSpPr/>
          <p:nvPr/>
        </p:nvGrpSpPr>
        <p:grpSpPr>
          <a:xfrm>
            <a:off x="310402" y="2799967"/>
            <a:ext cx="6412230" cy="730885"/>
            <a:chOff x="1940679" y="7594332"/>
            <a:chExt cx="10871763" cy="1239197"/>
          </a:xfrm>
        </p:grpSpPr>
        <p:sp>
          <p:nvSpPr>
            <p:cNvPr id="513" name="Google Shape;513;p20"/>
            <p:cNvSpPr txBox="1"/>
            <p:nvPr/>
          </p:nvSpPr>
          <p:spPr>
            <a:xfrm>
              <a:off x="2440233" y="8150948"/>
              <a:ext cx="10372209" cy="6825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19400" tIns="109700" rIns="219400" bIns="109700" anchor="t" anchorCtr="0">
              <a:sp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altLang="en-US" sz="1200">
                  <a:solidFill>
                    <a:srgbClr val="7F7F7F"/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Microsoft YaHei" panose="020B0503020204020204" charset="-122"/>
                </a:rPr>
                <a:t>Đi kiểm tra hỗ trợ điện thoại IP, Analog các phòng ban, phòng khách và </a:t>
              </a:r>
              <a:r>
                <a:rPr lang="vi-VN" altLang="en-US" sz="1200">
                  <a:solidFill>
                    <a:srgbClr val="7F7F7F"/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Microsoft YaHei" panose="020B0503020204020204" charset="-122"/>
                </a:rPr>
                <a:t>villa</a:t>
              </a:r>
              <a:endParaRPr lang="vi-VN" altLang="en-US" sz="1200">
                <a:solidFill>
                  <a:srgbClr val="7F7F7F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endParaRPr>
            </a:p>
          </p:txBody>
        </p:sp>
        <p:sp>
          <p:nvSpPr>
            <p:cNvPr id="514" name="Google Shape;514;p20"/>
            <p:cNvSpPr/>
            <p:nvPr/>
          </p:nvSpPr>
          <p:spPr>
            <a:xfrm>
              <a:off x="1940679" y="7714242"/>
              <a:ext cx="518612" cy="520896"/>
            </a:xfrm>
            <a:custGeom>
              <a:avLst/>
              <a:gdLst/>
              <a:ahLst/>
              <a:cxnLst/>
              <a:rect l="l" t="t" r="r" b="b"/>
              <a:pathLst>
                <a:path w="412" h="412" extrusionOk="0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rgbClr val="46BA9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15" name="Google Shape;515;p20"/>
            <p:cNvSpPr txBox="1"/>
            <p:nvPr/>
          </p:nvSpPr>
          <p:spPr>
            <a:xfrm>
              <a:off x="2461766" y="7594332"/>
              <a:ext cx="6962536" cy="6728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25" tIns="91400" rIns="182825" bIns="91400" anchor="t" anchorCtr="0">
              <a:sp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1400" b="1">
                  <a:solidFill>
                    <a:srgbClr val="7F7F7F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Kiểm tra điện thoại IP, </a:t>
              </a:r>
              <a:r>
                <a:rPr lang="vi-VN" sz="1400" b="1">
                  <a:solidFill>
                    <a:srgbClr val="7F7F7F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Analog</a:t>
              </a:r>
              <a:endParaRPr lang="vi-VN" sz="1400" b="1">
                <a:solidFill>
                  <a:srgbClr val="7F7F7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  <p:grpSp>
        <p:nvGrpSpPr>
          <p:cNvPr id="516" name="Google Shape;516;p20"/>
          <p:cNvGrpSpPr/>
          <p:nvPr/>
        </p:nvGrpSpPr>
        <p:grpSpPr>
          <a:xfrm>
            <a:off x="329211" y="3764896"/>
            <a:ext cx="6217469" cy="730789"/>
            <a:chOff x="1972569" y="9230342"/>
            <a:chExt cx="10541551" cy="1239033"/>
          </a:xfrm>
        </p:grpSpPr>
        <p:sp>
          <p:nvSpPr>
            <p:cNvPr id="517" name="Google Shape;517;p20"/>
            <p:cNvSpPr txBox="1"/>
            <p:nvPr/>
          </p:nvSpPr>
          <p:spPr>
            <a:xfrm>
              <a:off x="2472220" y="9786795"/>
              <a:ext cx="10041900" cy="682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19400" tIns="109700" rIns="219400" bIns="109700" anchor="t" anchorCtr="0">
              <a:sp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altLang="en-US" sz="1200">
                  <a:solidFill>
                    <a:srgbClr val="7F7F7F"/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Microsoft YaHei" panose="020B0503020204020204" charset="-122"/>
                </a:rPr>
                <a:t>Đi tìm hiểu, khảo sát nơi lắp đặt server, vị trí các swicht đặt trong </a:t>
              </a:r>
              <a:r>
                <a:rPr lang="vi-VN" altLang="en-US" sz="1200">
                  <a:solidFill>
                    <a:srgbClr val="7F7F7F"/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Microsoft YaHei" panose="020B0503020204020204" charset="-122"/>
                </a:rPr>
                <a:t>resort</a:t>
              </a:r>
              <a:endParaRPr lang="vi-VN" altLang="en-US" sz="1200">
                <a:solidFill>
                  <a:srgbClr val="7F7F7F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endParaRPr>
            </a:p>
          </p:txBody>
        </p:sp>
        <p:sp>
          <p:nvSpPr>
            <p:cNvPr id="518" name="Google Shape;518;p20"/>
            <p:cNvSpPr/>
            <p:nvPr/>
          </p:nvSpPr>
          <p:spPr>
            <a:xfrm>
              <a:off x="1972569" y="9350252"/>
              <a:ext cx="518612" cy="520896"/>
            </a:xfrm>
            <a:custGeom>
              <a:avLst/>
              <a:gdLst/>
              <a:ahLst/>
              <a:cxnLst/>
              <a:rect l="l" t="t" r="r" b="b"/>
              <a:pathLst>
                <a:path w="412" h="412" extrusionOk="0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rgbClr val="46BA9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19" name="Google Shape;519;p20"/>
            <p:cNvSpPr txBox="1"/>
            <p:nvPr/>
          </p:nvSpPr>
          <p:spPr>
            <a:xfrm>
              <a:off x="2493656" y="9230342"/>
              <a:ext cx="7314593" cy="6728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25" tIns="91400" rIns="182825" bIns="91400" anchor="t" anchorCtr="0">
              <a:sp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altLang="en-US" sz="1400" b="1">
                  <a:solidFill>
                    <a:srgbClr val="7F7F7F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Tìm hiểu về hạ tầng mạng ở </a:t>
              </a:r>
              <a:r>
                <a:rPr lang="vi-VN" altLang="en-US" sz="1400" b="1">
                  <a:solidFill>
                    <a:srgbClr val="7F7F7F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resort</a:t>
              </a:r>
              <a:endParaRPr lang="vi-VN" altLang="en-US" sz="1400" b="1">
                <a:solidFill>
                  <a:srgbClr val="7F7F7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  <p:sp>
        <p:nvSpPr>
          <p:cNvPr id="502" name="Google Shape;502;p20"/>
          <p:cNvSpPr txBox="1"/>
          <p:nvPr/>
        </p:nvSpPr>
        <p:spPr>
          <a:xfrm>
            <a:off x="1043940" y="107633"/>
            <a:ext cx="6218555" cy="27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US" b="1">
                <a:solidFill>
                  <a:srgbClr val="46BA95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TRAINING PHẦN CỨNG - HẠ TẦNG MẠNG</a:t>
            </a:r>
            <a:endParaRPr lang="vi-VN" altLang="en-US" b="1">
              <a:solidFill>
                <a:srgbClr val="46BA95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0"/>
          <p:cNvSpPr txBox="1"/>
          <p:nvPr/>
        </p:nvSpPr>
        <p:spPr>
          <a:xfrm>
            <a:off x="1043940" y="107633"/>
            <a:ext cx="6218555" cy="27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US" b="1">
                <a:solidFill>
                  <a:srgbClr val="46BA95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Sercurity Compliance </a:t>
            </a:r>
            <a:r>
              <a:rPr lang="vi-VN" altLang="en-US" b="1">
                <a:solidFill>
                  <a:srgbClr val="46BA95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Man</a:t>
            </a:r>
            <a:r>
              <a:rPr lang="vi-VN" altLang="en-US" b="1">
                <a:solidFill>
                  <a:srgbClr val="46BA95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agement</a:t>
            </a:r>
            <a:endParaRPr lang="vi-VN" altLang="en-US" b="1">
              <a:solidFill>
                <a:srgbClr val="46BA95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2235" y="600075"/>
            <a:ext cx="6579235" cy="4256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oogle Shape;504;p20"/>
          <p:cNvGrpSpPr/>
          <p:nvPr/>
        </p:nvGrpSpPr>
        <p:grpSpPr>
          <a:xfrm>
            <a:off x="304509" y="523575"/>
            <a:ext cx="6242171" cy="730789"/>
            <a:chOff x="1930687" y="4371057"/>
            <a:chExt cx="10583433" cy="1239034"/>
          </a:xfrm>
        </p:grpSpPr>
        <p:sp>
          <p:nvSpPr>
            <p:cNvPr id="505" name="Google Shape;505;p20"/>
            <p:cNvSpPr txBox="1"/>
            <p:nvPr/>
          </p:nvSpPr>
          <p:spPr>
            <a:xfrm>
              <a:off x="2430338" y="4927510"/>
              <a:ext cx="10083782" cy="6825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19400" tIns="109700" rIns="219400" bIns="109700" anchor="t" anchorCtr="0">
              <a:sp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altLang="en-US" sz="1200">
                  <a:solidFill>
                    <a:srgbClr val="7F7F7F"/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Microsoft YaHei" panose="020B0503020204020204" charset="-122"/>
                </a:rPr>
                <a:t>. Cách kiểm tra, mức độ lỗi, thời gian kiểm tra lỗi, check </a:t>
              </a:r>
              <a:r>
                <a:rPr lang="vi-VN" altLang="en-US" sz="1200">
                  <a:solidFill>
                    <a:srgbClr val="7F7F7F"/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Microsoft YaHei" panose="020B0503020204020204" charset="-122"/>
                </a:rPr>
                <a:t>list,...</a:t>
              </a:r>
              <a:endParaRPr lang="vi-VN" altLang="en-US" sz="1200">
                <a:solidFill>
                  <a:srgbClr val="7F7F7F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endParaRPr>
            </a:p>
          </p:txBody>
        </p:sp>
        <p:sp>
          <p:nvSpPr>
            <p:cNvPr id="506" name="Google Shape;506;p20"/>
            <p:cNvSpPr/>
            <p:nvPr/>
          </p:nvSpPr>
          <p:spPr>
            <a:xfrm>
              <a:off x="1930687" y="4490967"/>
              <a:ext cx="518612" cy="520896"/>
            </a:xfrm>
            <a:custGeom>
              <a:avLst/>
              <a:gdLst/>
              <a:ahLst/>
              <a:cxnLst/>
              <a:rect l="l" t="t" r="r" b="b"/>
              <a:pathLst>
                <a:path w="412" h="412" extrusionOk="0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rgbClr val="46BA9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07" name="Google Shape;507;p20"/>
            <p:cNvSpPr txBox="1"/>
            <p:nvPr/>
          </p:nvSpPr>
          <p:spPr>
            <a:xfrm>
              <a:off x="2451774" y="4371057"/>
              <a:ext cx="6713836" cy="6728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25" tIns="91400" rIns="182825" bIns="91400" anchor="t" anchorCtr="0">
              <a:sp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altLang="en-US" sz="1400" b="1">
                  <a:solidFill>
                    <a:srgbClr val="7F7F7F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Tìm hiểu về trang maark2.marriott.</a:t>
              </a:r>
              <a:r>
                <a:rPr lang="vi-VN" altLang="en-US" sz="1400" b="1">
                  <a:solidFill>
                    <a:srgbClr val="7F7F7F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com</a:t>
              </a:r>
              <a:endParaRPr lang="vi-VN" altLang="en-US" sz="1400" b="1">
                <a:solidFill>
                  <a:srgbClr val="7F7F7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  <p:grpSp>
        <p:nvGrpSpPr>
          <p:cNvPr id="508" name="Google Shape;508;p20"/>
          <p:cNvGrpSpPr/>
          <p:nvPr/>
        </p:nvGrpSpPr>
        <p:grpSpPr>
          <a:xfrm>
            <a:off x="4495903" y="514415"/>
            <a:ext cx="6223362" cy="1469929"/>
            <a:chOff x="1962577" y="6007067"/>
            <a:chExt cx="10551543" cy="2492225"/>
          </a:xfrm>
        </p:grpSpPr>
        <p:sp>
          <p:nvSpPr>
            <p:cNvPr id="509" name="Google Shape;509;p20"/>
            <p:cNvSpPr txBox="1"/>
            <p:nvPr/>
          </p:nvSpPr>
          <p:spPr>
            <a:xfrm>
              <a:off x="2462228" y="6563520"/>
              <a:ext cx="10051892" cy="19357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19400" tIns="109700" rIns="219400" bIns="109700" anchor="t" anchorCtr="0">
              <a:sp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altLang="en-US" sz="1200">
                  <a:solidFill>
                    <a:srgbClr val="7F7F7F"/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Microsoft YaHei" panose="020B0503020204020204" charset="-122"/>
                </a:rPr>
                <a:t>                          . Thực hiện kiểm tra ID từng máy sau</a:t>
              </a:r>
              <a:endParaRPr lang="vi-VN" altLang="en-US" sz="1200">
                <a:solidFill>
                  <a:srgbClr val="7F7F7F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altLang="en-US" sz="1200">
                  <a:solidFill>
                    <a:srgbClr val="7F7F7F"/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Microsoft YaHei" panose="020B0503020204020204" charset="-122"/>
                </a:rPr>
                <a:t> </a:t>
              </a:r>
              <a:endParaRPr lang="vi-VN" altLang="en-US" sz="1200">
                <a:solidFill>
                  <a:srgbClr val="7F7F7F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altLang="en-US" sz="1200">
                  <a:solidFill>
                    <a:srgbClr val="7F7F7F"/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Microsoft YaHei" panose="020B0503020204020204" charset="-122"/>
                </a:rPr>
                <a:t>                                khi Join </a:t>
              </a:r>
              <a:r>
                <a:rPr lang="vi-VN" altLang="en-US" sz="1200">
                  <a:solidFill>
                    <a:srgbClr val="7F7F7F"/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Microsoft YaHei" panose="020B0503020204020204" charset="-122"/>
                </a:rPr>
                <a:t>Domain.</a:t>
              </a:r>
              <a:endParaRPr lang="vi-VN" altLang="en-US" sz="1200">
                <a:solidFill>
                  <a:srgbClr val="7F7F7F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vi-VN" altLang="en-US" sz="1200">
                <a:solidFill>
                  <a:srgbClr val="7F7F7F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altLang="en-US" sz="1200">
                  <a:solidFill>
                    <a:srgbClr val="7F7F7F"/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Microsoft YaHei" panose="020B0503020204020204" charset="-122"/>
                </a:rPr>
                <a:t>                                     . Kiểm tra lỗi trên hệ thống</a:t>
              </a:r>
              <a:endParaRPr lang="en-US" sz="1200">
                <a:solidFill>
                  <a:srgbClr val="7F7F7F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endParaRPr>
            </a:p>
          </p:txBody>
        </p:sp>
        <p:sp>
          <p:nvSpPr>
            <p:cNvPr id="510" name="Google Shape;510;p20"/>
            <p:cNvSpPr/>
            <p:nvPr/>
          </p:nvSpPr>
          <p:spPr>
            <a:xfrm>
              <a:off x="1962577" y="6126977"/>
              <a:ext cx="518612" cy="520896"/>
            </a:xfrm>
            <a:custGeom>
              <a:avLst/>
              <a:gdLst/>
              <a:ahLst/>
              <a:cxnLst/>
              <a:rect l="l" t="t" r="r" b="b"/>
              <a:pathLst>
                <a:path w="412" h="412" extrusionOk="0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rgbClr val="46BA9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11" name="Google Shape;511;p20"/>
            <p:cNvSpPr txBox="1"/>
            <p:nvPr/>
          </p:nvSpPr>
          <p:spPr>
            <a:xfrm>
              <a:off x="2483664" y="6007067"/>
              <a:ext cx="6942081" cy="6728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25" tIns="91400" rIns="182825" bIns="91400" anchor="t" anchorCtr="0">
              <a:sp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altLang="en-US" sz="1400" b="1">
                  <a:solidFill>
                    <a:srgbClr val="7F7F7F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Kiểm tra máy tính sau khi </a:t>
              </a:r>
              <a:r>
                <a:rPr lang="vi-VN" altLang="en-US" sz="1400" b="1">
                  <a:solidFill>
                    <a:srgbClr val="7F7F7F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Join </a:t>
              </a:r>
              <a:r>
                <a:rPr lang="vi-VN" altLang="en-US" sz="1400" b="1">
                  <a:solidFill>
                    <a:srgbClr val="7F7F7F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Domain</a:t>
              </a:r>
              <a:endParaRPr lang="vi-VN" altLang="en-US" sz="1400" b="1">
                <a:solidFill>
                  <a:srgbClr val="7F7F7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  <p:grpSp>
        <p:nvGrpSpPr>
          <p:cNvPr id="516" name="Google Shape;516;p20"/>
          <p:cNvGrpSpPr/>
          <p:nvPr/>
        </p:nvGrpSpPr>
        <p:grpSpPr>
          <a:xfrm>
            <a:off x="6262651" y="2800331"/>
            <a:ext cx="3462021" cy="1377315"/>
            <a:chOff x="1871366" y="9230342"/>
            <a:chExt cx="5869763" cy="2335200"/>
          </a:xfrm>
        </p:grpSpPr>
        <p:sp>
          <p:nvSpPr>
            <p:cNvPr id="517" name="Google Shape;517;p20"/>
            <p:cNvSpPr txBox="1"/>
            <p:nvPr/>
          </p:nvSpPr>
          <p:spPr>
            <a:xfrm>
              <a:off x="1871366" y="9786957"/>
              <a:ext cx="5742720" cy="17785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19400" tIns="109700" rIns="219400" bIns="109700" anchor="t" anchorCtr="0">
              <a:spAutoFit/>
            </a:bodyPr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altLang="en-US" sz="1200">
                  <a:solidFill>
                    <a:srgbClr val="7F7F7F"/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Microsoft YaHei" panose="020B0503020204020204" charset="-122"/>
                </a:rPr>
                <a:t>. Các lỗi như </a:t>
              </a:r>
              <a:r>
                <a:rPr lang="vi-VN" altLang="en-US" sz="1200">
                  <a:solidFill>
                    <a:srgbClr val="7F7F7F"/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Microsoft YaHei" panose="020B0503020204020204" charset="-122"/>
                </a:rPr>
                <a:t>bitblocker, ...</a:t>
              </a:r>
              <a:endParaRPr lang="vi-VN" altLang="en-US" sz="1200">
                <a:solidFill>
                  <a:srgbClr val="7F7F7F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altLang="en-US" sz="1200">
                  <a:solidFill>
                    <a:srgbClr val="7F7F7F"/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Microsoft YaHei" panose="020B0503020204020204" charset="-122"/>
                </a:rPr>
                <a:t>. Update phần mềm cần thiết </a:t>
              </a:r>
              <a:endParaRPr lang="vi-VN" altLang="en-US" sz="1200">
                <a:solidFill>
                  <a:srgbClr val="7F7F7F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altLang="en-US" sz="1200">
                  <a:solidFill>
                    <a:srgbClr val="7F7F7F"/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Microsoft YaHei" panose="020B0503020204020204" charset="-122"/>
                </a:rPr>
                <a:t>  cho </a:t>
              </a:r>
              <a:r>
                <a:rPr lang="vi-VN" altLang="en-US" sz="1200">
                  <a:solidFill>
                    <a:srgbClr val="7F7F7F"/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Microsoft YaHei" panose="020B0503020204020204" charset="-122"/>
                </a:rPr>
                <a:t>máy</a:t>
              </a:r>
              <a:endParaRPr lang="vi-VN" altLang="en-US" sz="1200">
                <a:solidFill>
                  <a:srgbClr val="7F7F7F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endParaRPr>
            </a:p>
          </p:txBody>
        </p:sp>
        <p:sp>
          <p:nvSpPr>
            <p:cNvPr id="518" name="Google Shape;518;p20"/>
            <p:cNvSpPr/>
            <p:nvPr/>
          </p:nvSpPr>
          <p:spPr>
            <a:xfrm>
              <a:off x="1972569" y="9350252"/>
              <a:ext cx="518612" cy="520896"/>
            </a:xfrm>
            <a:custGeom>
              <a:avLst/>
              <a:gdLst/>
              <a:ahLst/>
              <a:cxnLst/>
              <a:rect l="l" t="t" r="r" b="b"/>
              <a:pathLst>
                <a:path w="412" h="412" extrusionOk="0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rgbClr val="46BA9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19" name="Google Shape;519;p20"/>
            <p:cNvSpPr txBox="1"/>
            <p:nvPr/>
          </p:nvSpPr>
          <p:spPr>
            <a:xfrm>
              <a:off x="2449515" y="9230342"/>
              <a:ext cx="5291614" cy="6728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25" tIns="91400" rIns="182825" bIns="91400" anchor="t" anchorCtr="0">
              <a:sp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altLang="en-US" sz="1400" b="1">
                  <a:solidFill>
                    <a:srgbClr val="7F7F7F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Hỗ trợ fix lỗi cho </a:t>
              </a:r>
              <a:r>
                <a:rPr lang="vi-VN" altLang="en-US" sz="1400" b="1">
                  <a:solidFill>
                    <a:srgbClr val="7F7F7F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User</a:t>
              </a:r>
              <a:endParaRPr lang="vi-VN" altLang="en-US" sz="1400" b="1">
                <a:solidFill>
                  <a:srgbClr val="7F7F7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  <p:sp>
        <p:nvSpPr>
          <p:cNvPr id="502" name="Google Shape;502;p20"/>
          <p:cNvSpPr txBox="1"/>
          <p:nvPr/>
        </p:nvSpPr>
        <p:spPr>
          <a:xfrm>
            <a:off x="1043940" y="107633"/>
            <a:ext cx="6218555" cy="27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US" b="1">
                <a:solidFill>
                  <a:srgbClr val="46BA95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Sercurity Compliance </a:t>
            </a:r>
            <a:r>
              <a:rPr lang="vi-VN" altLang="en-US" b="1">
                <a:solidFill>
                  <a:srgbClr val="46BA95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Man</a:t>
            </a:r>
            <a:r>
              <a:rPr lang="vi-VN" altLang="en-US" b="1">
                <a:solidFill>
                  <a:srgbClr val="46BA95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agement</a:t>
            </a:r>
            <a:endParaRPr lang="vi-VN" altLang="en-US" b="1">
              <a:solidFill>
                <a:srgbClr val="46BA95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2" name="Content Placeholder 1" descr="Screenshot (18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2400" y="1504950"/>
            <a:ext cx="5880735" cy="3308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oogle Shape;504;p20"/>
          <p:cNvGrpSpPr/>
          <p:nvPr/>
        </p:nvGrpSpPr>
        <p:grpSpPr>
          <a:xfrm>
            <a:off x="304509" y="746460"/>
            <a:ext cx="6242171" cy="947959"/>
            <a:chOff x="1930687" y="4371057"/>
            <a:chExt cx="10583433" cy="1607240"/>
          </a:xfrm>
        </p:grpSpPr>
        <p:sp>
          <p:nvSpPr>
            <p:cNvPr id="505" name="Google Shape;505;p20"/>
            <p:cNvSpPr txBox="1"/>
            <p:nvPr/>
          </p:nvSpPr>
          <p:spPr>
            <a:xfrm>
              <a:off x="2430338" y="4669120"/>
              <a:ext cx="10083782" cy="13091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19400" tIns="109700" rIns="219400" bIns="109700" anchor="t" anchorCtr="0">
              <a:spAutoFit/>
            </a:bodyPr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altLang="en-US" sz="1200">
                  <a:solidFill>
                    <a:srgbClr val="7F7F7F"/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Microsoft YaHei" panose="020B0503020204020204" charset="-122"/>
                </a:rPr>
                <a:t>. Hỗ trợ máy tính ở các bộ phận khi xảy ra vấn đề hỏng hóc, </a:t>
              </a:r>
              <a:endParaRPr lang="vi-VN" altLang="en-US" sz="1200">
                <a:solidFill>
                  <a:srgbClr val="7F7F7F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altLang="en-US" sz="1200">
                  <a:solidFill>
                    <a:srgbClr val="7F7F7F"/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Microsoft YaHei" panose="020B0503020204020204" charset="-122"/>
                </a:rPr>
                <a:t>hoặc thay mới ổ cứng, bo mạch, card máy </a:t>
              </a:r>
              <a:r>
                <a:rPr lang="vi-VN" altLang="en-US" sz="1200">
                  <a:solidFill>
                    <a:srgbClr val="7F7F7F"/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Microsoft YaHei" panose="020B0503020204020204" charset="-122"/>
                </a:rPr>
                <a:t>tính,...</a:t>
              </a:r>
              <a:endParaRPr lang="vi-VN" altLang="en-US" sz="1200">
                <a:solidFill>
                  <a:srgbClr val="7F7F7F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endParaRPr>
            </a:p>
          </p:txBody>
        </p:sp>
        <p:sp>
          <p:nvSpPr>
            <p:cNvPr id="506" name="Google Shape;506;p20"/>
            <p:cNvSpPr/>
            <p:nvPr/>
          </p:nvSpPr>
          <p:spPr>
            <a:xfrm>
              <a:off x="1930687" y="4490967"/>
              <a:ext cx="518612" cy="520896"/>
            </a:xfrm>
            <a:custGeom>
              <a:avLst/>
              <a:gdLst/>
              <a:ahLst/>
              <a:cxnLst/>
              <a:rect l="l" t="t" r="r" b="b"/>
              <a:pathLst>
                <a:path w="412" h="412" extrusionOk="0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rgbClr val="46BA9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07" name="Google Shape;507;p20"/>
            <p:cNvSpPr txBox="1"/>
            <p:nvPr/>
          </p:nvSpPr>
          <p:spPr>
            <a:xfrm>
              <a:off x="2451774" y="4371057"/>
              <a:ext cx="6713836" cy="6728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25" tIns="91400" rIns="182825" bIns="91400" anchor="t" anchorCtr="0">
              <a:sp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altLang="en-US" sz="1400" b="1">
                  <a:solidFill>
                    <a:srgbClr val="7F7F7F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Kiểm tra sửa chữa phần cứng </a:t>
              </a:r>
              <a:r>
                <a:rPr lang="vi-VN" altLang="en-US" sz="1400" b="1">
                  <a:solidFill>
                    <a:srgbClr val="7F7F7F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PC</a:t>
              </a:r>
              <a:endParaRPr lang="vi-VN" altLang="en-US" sz="1400" b="1">
                <a:solidFill>
                  <a:srgbClr val="7F7F7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  <p:grpSp>
        <p:nvGrpSpPr>
          <p:cNvPr id="508" name="Google Shape;508;p20"/>
          <p:cNvGrpSpPr/>
          <p:nvPr/>
        </p:nvGrpSpPr>
        <p:grpSpPr>
          <a:xfrm>
            <a:off x="323318" y="1711390"/>
            <a:ext cx="5767070" cy="827405"/>
            <a:chOff x="1962577" y="6007067"/>
            <a:chExt cx="9777912" cy="1402843"/>
          </a:xfrm>
        </p:grpSpPr>
        <p:sp>
          <p:nvSpPr>
            <p:cNvPr id="510" name="Google Shape;510;p20"/>
            <p:cNvSpPr/>
            <p:nvPr/>
          </p:nvSpPr>
          <p:spPr>
            <a:xfrm>
              <a:off x="1962577" y="6126977"/>
              <a:ext cx="518612" cy="520896"/>
            </a:xfrm>
            <a:custGeom>
              <a:avLst/>
              <a:gdLst/>
              <a:ahLst/>
              <a:cxnLst/>
              <a:rect l="l" t="t" r="r" b="b"/>
              <a:pathLst>
                <a:path w="412" h="412" extrusionOk="0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rgbClr val="46BA9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11" name="Google Shape;511;p20"/>
            <p:cNvSpPr txBox="1"/>
            <p:nvPr/>
          </p:nvSpPr>
          <p:spPr>
            <a:xfrm>
              <a:off x="2483664" y="6007067"/>
              <a:ext cx="9256825" cy="1402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25" tIns="91400" rIns="182825" bIns="91400" anchor="t" anchorCtr="0">
              <a:sp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altLang="en-US" sz="1400" b="1">
                  <a:solidFill>
                    <a:srgbClr val="7F7F7F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Hỗ trợ phòng ban sử dụng phần mềm như </a:t>
              </a:r>
              <a:endParaRPr lang="vi-VN" altLang="en-US" sz="1400" b="1">
                <a:solidFill>
                  <a:srgbClr val="7F7F7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altLang="en-US" sz="1400" b="1">
                  <a:solidFill>
                    <a:srgbClr val="7F7F7F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OPERA </a:t>
              </a:r>
              <a:r>
                <a:rPr lang="vi-VN" altLang="en-US" sz="1400" b="1">
                  <a:solidFill>
                    <a:srgbClr val="7F7F7F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hotel, Oracle MICROS Simphony,</a:t>
              </a:r>
              <a:endParaRPr lang="vi-VN" altLang="en-US" sz="1400" b="1">
                <a:solidFill>
                  <a:srgbClr val="7F7F7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altLang="en-US" sz="1400" b="1">
                  <a:solidFill>
                    <a:srgbClr val="7F7F7F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thiết bị mạng khác </a:t>
              </a:r>
              <a:r>
                <a:rPr lang="vi-VN" altLang="en-US" sz="1400" b="1">
                  <a:solidFill>
                    <a:srgbClr val="7F7F7F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nhau</a:t>
              </a:r>
              <a:endParaRPr lang="vi-VN" altLang="en-US" sz="1400" b="1">
                <a:solidFill>
                  <a:srgbClr val="7F7F7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  <p:grpSp>
        <p:nvGrpSpPr>
          <p:cNvPr id="516" name="Google Shape;516;p20"/>
          <p:cNvGrpSpPr/>
          <p:nvPr/>
        </p:nvGrpSpPr>
        <p:grpSpPr>
          <a:xfrm>
            <a:off x="329211" y="2621896"/>
            <a:ext cx="6217469" cy="730789"/>
            <a:chOff x="1972569" y="9230342"/>
            <a:chExt cx="10541551" cy="1239033"/>
          </a:xfrm>
        </p:grpSpPr>
        <p:sp>
          <p:nvSpPr>
            <p:cNvPr id="517" name="Google Shape;517;p20"/>
            <p:cNvSpPr txBox="1"/>
            <p:nvPr/>
          </p:nvSpPr>
          <p:spPr>
            <a:xfrm>
              <a:off x="2472220" y="9786795"/>
              <a:ext cx="10041900" cy="682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19400" tIns="109700" rIns="219400" bIns="109700" anchor="t" anchorCtr="0">
              <a:sp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altLang="en-US" sz="1200">
                  <a:solidFill>
                    <a:srgbClr val="7F7F7F"/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Microsoft YaHei" panose="020B0503020204020204" charset="-122"/>
                </a:rPr>
                <a:t>. Lỗi Fan, automatic repair, màn hình </a:t>
              </a:r>
              <a:r>
                <a:rPr lang="vi-VN" altLang="en-US" sz="1200">
                  <a:solidFill>
                    <a:srgbClr val="7F7F7F"/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Microsoft YaHei" panose="020B0503020204020204" charset="-122"/>
                </a:rPr>
                <a:t>xanh,...</a:t>
              </a:r>
              <a:endParaRPr lang="vi-VN" altLang="en-US" sz="1200">
                <a:solidFill>
                  <a:srgbClr val="7F7F7F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endParaRPr>
            </a:p>
          </p:txBody>
        </p:sp>
        <p:sp>
          <p:nvSpPr>
            <p:cNvPr id="518" name="Google Shape;518;p20"/>
            <p:cNvSpPr/>
            <p:nvPr/>
          </p:nvSpPr>
          <p:spPr>
            <a:xfrm>
              <a:off x="1972569" y="9350252"/>
              <a:ext cx="518612" cy="520896"/>
            </a:xfrm>
            <a:custGeom>
              <a:avLst/>
              <a:gdLst/>
              <a:ahLst/>
              <a:cxnLst/>
              <a:rect l="l" t="t" r="r" b="b"/>
              <a:pathLst>
                <a:path w="412" h="412" extrusionOk="0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rgbClr val="46BA9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19" name="Google Shape;519;p20"/>
            <p:cNvSpPr txBox="1"/>
            <p:nvPr/>
          </p:nvSpPr>
          <p:spPr>
            <a:xfrm>
              <a:off x="2493656" y="9230342"/>
              <a:ext cx="7314593" cy="6728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25" tIns="91400" rIns="182825" bIns="91400" anchor="t" anchorCtr="0">
              <a:sp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altLang="en-US" sz="1400" b="1">
                  <a:solidFill>
                    <a:srgbClr val="7F7F7F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Hỗ trợ những lỗi do người dùng gây </a:t>
              </a:r>
              <a:r>
                <a:rPr lang="vi-VN" altLang="en-US" sz="1400" b="1">
                  <a:solidFill>
                    <a:srgbClr val="7F7F7F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ra</a:t>
              </a:r>
              <a:endParaRPr lang="vi-VN" altLang="en-US" sz="1400" b="1">
                <a:solidFill>
                  <a:srgbClr val="7F7F7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  <p:sp>
        <p:nvSpPr>
          <p:cNvPr id="502" name="Google Shape;502;p20"/>
          <p:cNvSpPr txBox="1"/>
          <p:nvPr/>
        </p:nvSpPr>
        <p:spPr>
          <a:xfrm>
            <a:off x="1043940" y="107633"/>
            <a:ext cx="6218555" cy="27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p>
            <a:pPr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US" b="1">
                <a:solidFill>
                  <a:srgbClr val="46BA95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Hỗ Trợ Phần Cứng, Phần Mềm Máy Tính</a:t>
            </a:r>
            <a:endParaRPr lang="vi-VN" altLang="en-US" b="1">
              <a:solidFill>
                <a:srgbClr val="46BA95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102" name="Content Placeholder 10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410200" y="514350"/>
            <a:ext cx="3838575" cy="30499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Picture 103"/>
          <p:cNvPicPr/>
          <p:nvPr/>
        </p:nvPicPr>
        <p:blipFill>
          <a:blip r:embed="rId2"/>
          <a:srcRect l="10232" r="7120"/>
          <a:stretch>
            <a:fillRect/>
          </a:stretch>
        </p:blipFill>
        <p:spPr>
          <a:xfrm>
            <a:off x="4408805" y="2157730"/>
            <a:ext cx="3175000" cy="2628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oogle Shape;504;p20"/>
          <p:cNvGrpSpPr/>
          <p:nvPr/>
        </p:nvGrpSpPr>
        <p:grpSpPr>
          <a:xfrm>
            <a:off x="304509" y="3565860"/>
            <a:ext cx="4267200" cy="612140"/>
            <a:chOff x="1930687" y="4371057"/>
            <a:chExt cx="7234923" cy="1037867"/>
          </a:xfrm>
        </p:grpSpPr>
        <p:sp>
          <p:nvSpPr>
            <p:cNvPr id="506" name="Google Shape;506;p20"/>
            <p:cNvSpPr/>
            <p:nvPr/>
          </p:nvSpPr>
          <p:spPr>
            <a:xfrm>
              <a:off x="1930687" y="4490967"/>
              <a:ext cx="518612" cy="520896"/>
            </a:xfrm>
            <a:custGeom>
              <a:avLst/>
              <a:gdLst/>
              <a:ahLst/>
              <a:cxnLst/>
              <a:rect l="l" t="t" r="r" b="b"/>
              <a:pathLst>
                <a:path w="412" h="412" extrusionOk="0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rgbClr val="46BA9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07" name="Google Shape;507;p20"/>
            <p:cNvSpPr txBox="1"/>
            <p:nvPr/>
          </p:nvSpPr>
          <p:spPr>
            <a:xfrm>
              <a:off x="2451774" y="4371057"/>
              <a:ext cx="6713836" cy="10378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25" tIns="91400" rIns="182825" bIns="91400" anchor="t" anchorCtr="0">
              <a:sp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altLang="en-US" sz="1400" b="1">
                  <a:solidFill>
                    <a:srgbClr val="7F7F7F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Tham gia xử lý vấn đề về mạng </a:t>
              </a:r>
              <a:endParaRPr lang="vi-VN" altLang="en-US" sz="1400" b="1">
                <a:solidFill>
                  <a:srgbClr val="7F7F7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altLang="en-US" sz="1400" b="1">
                  <a:solidFill>
                    <a:srgbClr val="7F7F7F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khi xảy ra sự </a:t>
              </a:r>
              <a:r>
                <a:rPr lang="vi-VN" altLang="en-US" sz="1400" b="1">
                  <a:solidFill>
                    <a:srgbClr val="7F7F7F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cố </a:t>
              </a:r>
              <a:endParaRPr lang="vi-VN" altLang="en-US" sz="1400" b="1">
                <a:solidFill>
                  <a:srgbClr val="7F7F7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  <p:grpSp>
        <p:nvGrpSpPr>
          <p:cNvPr id="508" name="Google Shape;508;p20"/>
          <p:cNvGrpSpPr/>
          <p:nvPr/>
        </p:nvGrpSpPr>
        <p:grpSpPr>
          <a:xfrm>
            <a:off x="323318" y="2320990"/>
            <a:ext cx="3473450" cy="396875"/>
            <a:chOff x="1962577" y="6007067"/>
            <a:chExt cx="5889141" cy="672891"/>
          </a:xfrm>
        </p:grpSpPr>
        <p:sp>
          <p:nvSpPr>
            <p:cNvPr id="510" name="Google Shape;510;p20"/>
            <p:cNvSpPr/>
            <p:nvPr/>
          </p:nvSpPr>
          <p:spPr>
            <a:xfrm>
              <a:off x="1962577" y="6126977"/>
              <a:ext cx="518612" cy="520896"/>
            </a:xfrm>
            <a:custGeom>
              <a:avLst/>
              <a:gdLst/>
              <a:ahLst/>
              <a:cxnLst/>
              <a:rect l="l" t="t" r="r" b="b"/>
              <a:pathLst>
                <a:path w="412" h="412" extrusionOk="0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rgbClr val="46BA9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11" name="Google Shape;511;p20"/>
            <p:cNvSpPr txBox="1"/>
            <p:nvPr/>
          </p:nvSpPr>
          <p:spPr>
            <a:xfrm>
              <a:off x="2483664" y="6007067"/>
              <a:ext cx="5368054" cy="6728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25" tIns="91400" rIns="182825" bIns="91400" anchor="t" anchorCtr="0">
              <a:sp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altLang="en-US" sz="1400" b="1">
                  <a:solidFill>
                    <a:srgbClr val="7F7F7F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Backup dữ liệu hằng </a:t>
              </a:r>
              <a:r>
                <a:rPr lang="vi-VN" altLang="en-US" sz="1400" b="1">
                  <a:solidFill>
                    <a:srgbClr val="7F7F7F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ngày </a:t>
              </a:r>
              <a:endParaRPr lang="vi-VN" altLang="en-US" sz="1400" b="1">
                <a:solidFill>
                  <a:srgbClr val="7F7F7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  <p:grpSp>
        <p:nvGrpSpPr>
          <p:cNvPr id="512" name="Google Shape;512;p20"/>
          <p:cNvGrpSpPr/>
          <p:nvPr/>
        </p:nvGrpSpPr>
        <p:grpSpPr>
          <a:xfrm>
            <a:off x="310402" y="971167"/>
            <a:ext cx="6160078" cy="1062895"/>
            <a:chOff x="1940679" y="7594332"/>
            <a:chExt cx="10444246" cy="1802112"/>
          </a:xfrm>
        </p:grpSpPr>
        <p:sp>
          <p:nvSpPr>
            <p:cNvPr id="513" name="Google Shape;513;p20"/>
            <p:cNvSpPr txBox="1"/>
            <p:nvPr/>
          </p:nvSpPr>
          <p:spPr>
            <a:xfrm>
              <a:off x="2311135" y="8150787"/>
              <a:ext cx="10073790" cy="12456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19400" tIns="109700" rIns="219400" bIns="109700" anchor="t" anchorCtr="0">
              <a:spAutoFit/>
            </a:bodyPr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altLang="en-US" sz="1200">
                  <a:solidFill>
                    <a:srgbClr val="7F7F7F"/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Microsoft YaHei" panose="020B0503020204020204" charset="-122"/>
                </a:rPr>
                <a:t>. B</a:t>
              </a:r>
              <a:r>
                <a:rPr lang="en-US" sz="1200">
                  <a:solidFill>
                    <a:srgbClr val="7F7F7F"/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Microsoft YaHei" panose="020B0503020204020204" charset="-122"/>
                </a:rPr>
                <a:t>ao gồm cài đặt, cấu hình</a:t>
              </a:r>
              <a:r>
                <a:rPr lang="vi-VN" altLang="en-US" sz="1200">
                  <a:solidFill>
                    <a:srgbClr val="7F7F7F"/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Microsoft YaHei" panose="020B0503020204020204" charset="-122"/>
                </a:rPr>
                <a:t> </a:t>
              </a:r>
              <a:r>
                <a:rPr lang="en-US" sz="1200">
                  <a:solidFill>
                    <a:srgbClr val="7F7F7F"/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Microsoft YaHei" panose="020B0503020204020204" charset="-122"/>
                </a:rPr>
                <a:t>và bảo trì các thiết bị mạng như máy chủ, </a:t>
              </a:r>
              <a:endParaRPr lang="en-US" sz="1200">
                <a:solidFill>
                  <a:srgbClr val="7F7F7F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endParaRPr>
            </a:p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altLang="en-US" sz="1200">
                  <a:solidFill>
                    <a:srgbClr val="7F7F7F"/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Microsoft YaHei" panose="020B0503020204020204" charset="-122"/>
                </a:rPr>
                <a:t>   </a:t>
              </a:r>
              <a:r>
                <a:rPr lang="en-US" sz="1200">
                  <a:solidFill>
                    <a:srgbClr val="7F7F7F"/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Microsoft YaHei" panose="020B0503020204020204" charset="-122"/>
                </a:rPr>
                <a:t>router, switch và hệ thống cáp.</a:t>
              </a:r>
              <a:endParaRPr lang="en-US" sz="1200">
                <a:solidFill>
                  <a:srgbClr val="7F7F7F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endParaRPr>
            </a:p>
          </p:txBody>
        </p:sp>
        <p:sp>
          <p:nvSpPr>
            <p:cNvPr id="514" name="Google Shape;514;p20"/>
            <p:cNvSpPr/>
            <p:nvPr/>
          </p:nvSpPr>
          <p:spPr>
            <a:xfrm>
              <a:off x="1940679" y="7714242"/>
              <a:ext cx="518612" cy="520896"/>
            </a:xfrm>
            <a:custGeom>
              <a:avLst/>
              <a:gdLst/>
              <a:ahLst/>
              <a:cxnLst/>
              <a:rect l="l" t="t" r="r" b="b"/>
              <a:pathLst>
                <a:path w="412" h="412" extrusionOk="0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rgbClr val="46BA9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15" name="Google Shape;515;p20"/>
            <p:cNvSpPr txBox="1"/>
            <p:nvPr/>
          </p:nvSpPr>
          <p:spPr>
            <a:xfrm>
              <a:off x="2461766" y="7594332"/>
              <a:ext cx="6962536" cy="6728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25" tIns="91400" rIns="182825" bIns="91400" anchor="t" anchorCtr="0">
              <a:sp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1400" b="1">
                  <a:solidFill>
                    <a:srgbClr val="7F7F7F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Duy trì hệ thống mạng của khách </a:t>
              </a:r>
              <a:r>
                <a:rPr lang="vi-VN" sz="1400" b="1">
                  <a:solidFill>
                    <a:srgbClr val="7F7F7F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sạn.</a:t>
              </a:r>
              <a:endParaRPr lang="vi-VN" sz="1400" b="1">
                <a:solidFill>
                  <a:srgbClr val="7F7F7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  <p:sp>
        <p:nvSpPr>
          <p:cNvPr id="502" name="Google Shape;502;p20"/>
          <p:cNvSpPr txBox="1"/>
          <p:nvPr/>
        </p:nvSpPr>
        <p:spPr>
          <a:xfrm>
            <a:off x="1043940" y="107633"/>
            <a:ext cx="6218555" cy="27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p>
            <a:pPr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US" b="1">
                <a:solidFill>
                  <a:srgbClr val="46BA95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Hỗ Trợ Quản Lý Hệ Thống Mạng</a:t>
            </a:r>
            <a:endParaRPr lang="vi-VN" altLang="en-US" b="1">
              <a:solidFill>
                <a:srgbClr val="46BA95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67" name="image23.jpg" descr="IMG_256"/>
          <p:cNvPicPr preferRelativeResize="0"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6597015" y="664210"/>
            <a:ext cx="2361565" cy="4210685"/>
          </a:xfrm>
          <a:prstGeom prst="rect">
            <a:avLst/>
          </a:prstGeom>
        </p:spPr>
      </p:pic>
      <p:pic>
        <p:nvPicPr>
          <p:cNvPr id="106" name="Picture 105"/>
          <p:cNvPicPr/>
          <p:nvPr/>
        </p:nvPicPr>
        <p:blipFill>
          <a:blip r:embed="rId2"/>
          <a:stretch>
            <a:fillRect/>
          </a:stretch>
        </p:blipFill>
        <p:spPr>
          <a:xfrm>
            <a:off x="3505200" y="2033905"/>
            <a:ext cx="2911475" cy="24511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G.0-Overview of CG cour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CV.1_Tổng quan</Template>
  <TotalTime>0</TotalTime>
  <Words>3783</Words>
  <Application>WPS Presentation</Application>
  <PresentationFormat>On-screen Show (16:9)</PresentationFormat>
  <Paragraphs>181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Arial</vt:lpstr>
      <vt:lpstr>SimSun</vt:lpstr>
      <vt:lpstr>Wingdings</vt:lpstr>
      <vt:lpstr>Wingdings</vt:lpstr>
      <vt:lpstr>Calibri</vt:lpstr>
      <vt:lpstr>Arial</vt:lpstr>
      <vt:lpstr>Microsoft YaHei</vt:lpstr>
      <vt:lpstr>Times New Roman</vt:lpstr>
      <vt:lpstr>Lato</vt:lpstr>
      <vt:lpstr>Calibri</vt:lpstr>
      <vt:lpstr>Arial Unicode MS</vt:lpstr>
      <vt:lpstr>CG.0-Overview of CG course</vt:lpstr>
      <vt:lpstr>BÁO CÁO THỰC TẬP TỐT NGHIỆP</vt:lpstr>
      <vt:lpstr>GIỚI THIỆU</vt:lpstr>
      <vt:lpstr>GIỚI THIỆU</vt:lpstr>
      <vt:lpstr>CÔNG VIỆC THỰC HIỆN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THỰC HIỆN - Giai đoạn 1: Tạo mô hình</vt:lpstr>
      <vt:lpstr>THỰC HIỆN - Giai đoạn 1: Tạo mô hình xxx</vt:lpstr>
      <vt:lpstr>Mh MẠNG DỰ PHÒNG  - Yêu cầu : Cấu hình Vlan</vt:lpstr>
      <vt:lpstr>Mh MẠNG DỰ PHÒNG  - Yêu cầu : Cấu hình Vlan</vt:lpstr>
      <vt:lpstr>Mh MẠNG DỰ PHÒNG  - Giai đoạn 1: Tạo mô hình</vt:lpstr>
      <vt:lpstr>THỰC HIỆN - Giai đoạn 1: Tạo mô hình</vt:lpstr>
      <vt:lpstr>THỰC HIỆN - Giai đoạn 1: Tạo mô hình</vt:lpstr>
      <vt:lpstr>CẢM ƠN!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ĐỀ TÀI CẤP CƠ SỞ</dc:title>
  <dc:creator>Windows User</dc:creator>
  <cp:lastModifiedBy>Kiet Huynh</cp:lastModifiedBy>
  <cp:revision>34</cp:revision>
  <dcterms:created xsi:type="dcterms:W3CDTF">2023-03-13T08:35:00Z</dcterms:created>
  <dcterms:modified xsi:type="dcterms:W3CDTF">2023-09-13T17:10:06Z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8A5FA1BFA2F940E881D6D9B5497C2C81_12</vt:lpwstr>
  </property>
  <property fmtid="{D5CDD505-2E9C-101B-9397-08002B2CF9AE}" pid="3" name="KSOProductBuildVer">
    <vt:lpwstr>1033-12.2.0.13208</vt:lpwstr>
  </property>
</Properties>
</file>